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9"/>
  </p:notesMasterIdLst>
  <p:sldIdLst>
    <p:sldId id="256" r:id="rId2"/>
    <p:sldId id="258" r:id="rId3"/>
    <p:sldId id="313" r:id="rId4"/>
    <p:sldId id="312" r:id="rId5"/>
    <p:sldId id="316" r:id="rId6"/>
    <p:sldId id="317" r:id="rId7"/>
    <p:sldId id="346" r:id="rId8"/>
    <p:sldId id="347" r:id="rId9"/>
    <p:sldId id="348" r:id="rId10"/>
    <p:sldId id="343" r:id="rId11"/>
    <p:sldId id="344" r:id="rId12"/>
    <p:sldId id="345" r:id="rId13"/>
    <p:sldId id="318" r:id="rId14"/>
    <p:sldId id="349" r:id="rId15"/>
    <p:sldId id="351" r:id="rId16"/>
    <p:sldId id="352" r:id="rId17"/>
    <p:sldId id="331" r:id="rId18"/>
  </p:sldIdLst>
  <p:sldSz cx="9144000" cy="5143500" type="screen16x9"/>
  <p:notesSz cx="6858000" cy="9144000"/>
  <p:embeddedFontLst>
    <p:embeddedFont>
      <p:font typeface="Inter" panose="020B0604020202020204" charset="0"/>
      <p:regular r:id="rId20"/>
      <p:bold r:id="rId21"/>
      <p:italic r:id="rId22"/>
      <p:boldItalic r:id="rId23"/>
    </p:embeddedFont>
    <p:embeddedFont>
      <p:font typeface="Manrope Medium" panose="020B0604020202020204" charset="0"/>
      <p:regular r:id="rId24"/>
      <p:bold r:id="rId25"/>
    </p:embeddedFont>
    <p:embeddedFont>
      <p:font typeface="Manrope SemiBold" panose="020B0604020202020204" charset="0"/>
      <p:regular r:id="rId26"/>
      <p:bold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2FA1D6E-8636-455D-A418-5501285620D3}">
  <a:tblStyle styleId="{12FA1D6E-8636-455D-A418-5501285620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0" d="100"/>
          <a:sy n="130" d="100"/>
        </p:scale>
        <p:origin x="996" y="2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9"/>
        <p:cNvGrpSpPr/>
        <p:nvPr/>
      </p:nvGrpSpPr>
      <p:grpSpPr>
        <a:xfrm>
          <a:off x="0" y="0"/>
          <a:ext cx="0" cy="0"/>
          <a:chOff x="0" y="0"/>
          <a:chExt cx="0" cy="0"/>
        </a:xfrm>
      </p:grpSpPr>
      <p:sp>
        <p:nvSpPr>
          <p:cNvPr id="1620" name="Google Shape;1620;g22f89187e4e_0_2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1" name="Google Shape;1621;g22f89187e4e_0_2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4"/>
        <p:cNvGrpSpPr/>
        <p:nvPr/>
      </p:nvGrpSpPr>
      <p:grpSpPr>
        <a:xfrm>
          <a:off x="0" y="0"/>
          <a:ext cx="0" cy="0"/>
          <a:chOff x="0" y="0"/>
          <a:chExt cx="0" cy="0"/>
        </a:xfrm>
      </p:grpSpPr>
      <p:sp>
        <p:nvSpPr>
          <p:cNvPr id="1735" name="Google Shape;1735;g22f89187e4e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6" name="Google Shape;1736;g22f89187e4e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39535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133992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62659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5255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46675" y="1733575"/>
            <a:ext cx="4211100" cy="1354500"/>
          </a:xfrm>
          <a:prstGeom prst="rect">
            <a:avLst/>
          </a:prstGeom>
        </p:spPr>
        <p:txBody>
          <a:bodyPr spcFirstLastPara="1" wrap="square" lIns="91425" tIns="91425" rIns="91425" bIns="91425" anchor="b" anchorCtr="0">
            <a:noAutofit/>
          </a:bodyPr>
          <a:lstStyle>
            <a:lvl1pPr lvl="0" algn="l">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a:endParaRPr/>
          </a:p>
        </p:txBody>
      </p:sp>
      <p:sp>
        <p:nvSpPr>
          <p:cNvPr id="10" name="Google Shape;10;p2"/>
          <p:cNvSpPr txBox="1">
            <a:spLocks noGrp="1"/>
          </p:cNvSpPr>
          <p:nvPr>
            <p:ph type="subTitle" idx="1"/>
          </p:nvPr>
        </p:nvSpPr>
        <p:spPr>
          <a:xfrm>
            <a:off x="646675" y="3233125"/>
            <a:ext cx="4211100" cy="377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a:endParaRPr/>
          </a:p>
        </p:txBody>
      </p:sp>
      <p:grpSp>
        <p:nvGrpSpPr>
          <p:cNvPr id="11" name="Google Shape;11;p2"/>
          <p:cNvGrpSpPr/>
          <p:nvPr/>
        </p:nvGrpSpPr>
        <p:grpSpPr>
          <a:xfrm>
            <a:off x="-1115775" y="4467744"/>
            <a:ext cx="2577160" cy="2638569"/>
            <a:chOff x="-1115775" y="4467744"/>
            <a:chExt cx="2577160" cy="2638569"/>
          </a:xfrm>
        </p:grpSpPr>
        <p:sp>
          <p:nvSpPr>
            <p:cNvPr id="12" name="Google Shape;12;p2"/>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13" name="Google Shape;13;p2"/>
            <p:cNvGrpSpPr/>
            <p:nvPr/>
          </p:nvGrpSpPr>
          <p:grpSpPr>
            <a:xfrm rot="5400000" flipH="1">
              <a:off x="-1115103" y="4529824"/>
              <a:ext cx="2575817" cy="2577160"/>
              <a:chOff x="1550275" y="1493275"/>
              <a:chExt cx="1582100" cy="1582925"/>
            </a:xfrm>
          </p:grpSpPr>
          <p:sp>
            <p:nvSpPr>
              <p:cNvPr id="14" name="Google Shape;14;p2"/>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5" name="Google Shape;15;p2"/>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6" name="Google Shape;16;p2"/>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7" name="Google Shape;17;p2"/>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8" name="Google Shape;18;p2"/>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9" name="Google Shape;19;p2"/>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20" name="Google Shape;20;p2"/>
              <p:cNvSpPr/>
              <p:nvPr/>
            </p:nvSpPr>
            <p:spPr>
              <a:xfrm>
                <a:off x="1710100" y="1684329"/>
                <a:ext cx="1148362" cy="11453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21" name="Google Shape;21;p2"/>
              <p:cNvSpPr/>
              <p:nvPr/>
            </p:nvSpPr>
            <p:spPr>
              <a:xfrm>
                <a:off x="1828936" y="1767251"/>
                <a:ext cx="1113203" cy="1126369"/>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22" name="Google Shape;22;p2"/>
              <p:cNvSpPr/>
              <p:nvPr/>
            </p:nvSpPr>
            <p:spPr>
              <a:xfrm>
                <a:off x="1929499" y="1863204"/>
                <a:ext cx="1082574" cy="1112692"/>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23" name="Google Shape;23;p2"/>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24" name="Google Shape;24;p2"/>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25" name="Google Shape;25;p2"/>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26" name="Google Shape;26;p2"/>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27" name="Google Shape;27;p2"/>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grpSp>
        <p:nvGrpSpPr>
          <p:cNvPr id="28" name="Google Shape;28;p2"/>
          <p:cNvGrpSpPr/>
          <p:nvPr/>
        </p:nvGrpSpPr>
        <p:grpSpPr>
          <a:xfrm>
            <a:off x="5985575" y="4420825"/>
            <a:ext cx="2744275" cy="2727763"/>
            <a:chOff x="5985575" y="4420825"/>
            <a:chExt cx="2744275" cy="2727763"/>
          </a:xfrm>
        </p:grpSpPr>
        <p:sp>
          <p:nvSpPr>
            <p:cNvPr id="29" name="Google Shape;29;p2"/>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30" name="Google Shape;30;p2"/>
            <p:cNvGrpSpPr/>
            <p:nvPr/>
          </p:nvGrpSpPr>
          <p:grpSpPr>
            <a:xfrm rot="5400000" flipH="1">
              <a:off x="5986247" y="4572099"/>
              <a:ext cx="2575817" cy="2577160"/>
              <a:chOff x="1550275" y="1493275"/>
              <a:chExt cx="1582100" cy="1582925"/>
            </a:xfrm>
          </p:grpSpPr>
          <p:sp>
            <p:nvSpPr>
              <p:cNvPr id="31" name="Google Shape;31;p2"/>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32" name="Google Shape;32;p2"/>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33" name="Google Shape;33;p2"/>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34" name="Google Shape;34;p2"/>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35" name="Google Shape;35;p2"/>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36" name="Google Shape;36;p2"/>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37" name="Google Shape;37;p2"/>
              <p:cNvSpPr/>
              <p:nvPr/>
            </p:nvSpPr>
            <p:spPr>
              <a:xfrm>
                <a:off x="1736066" y="1684329"/>
                <a:ext cx="1122388" cy="1100964"/>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38" name="Google Shape;38;p2"/>
              <p:cNvSpPr/>
              <p:nvPr/>
            </p:nvSpPr>
            <p:spPr>
              <a:xfrm>
                <a:off x="1800052" y="1767251"/>
                <a:ext cx="1142033" cy="1118596"/>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39" name="Google Shape;39;p2"/>
              <p:cNvSpPr/>
              <p:nvPr/>
            </p:nvSpPr>
            <p:spPr>
              <a:xfrm>
                <a:off x="1946313" y="1863204"/>
                <a:ext cx="1065738" cy="1068357"/>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0" name="Google Shape;40;p2"/>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1" name="Google Shape;41;p2"/>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2" name="Google Shape;42;p2"/>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3" name="Google Shape;43;p2"/>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4" name="Google Shape;44;p2"/>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5"/>
        <p:cNvGrpSpPr/>
        <p:nvPr/>
      </p:nvGrpSpPr>
      <p:grpSpPr>
        <a:xfrm>
          <a:off x="0" y="0"/>
          <a:ext cx="0" cy="0"/>
          <a:chOff x="0" y="0"/>
          <a:chExt cx="0" cy="0"/>
        </a:xfrm>
      </p:grpSpPr>
      <p:sp>
        <p:nvSpPr>
          <p:cNvPr id="46" name="Google Shape;46;p3"/>
          <p:cNvSpPr txBox="1">
            <a:spLocks noGrp="1"/>
          </p:cNvSpPr>
          <p:nvPr>
            <p:ph type="title"/>
          </p:nvPr>
        </p:nvSpPr>
        <p:spPr>
          <a:xfrm>
            <a:off x="1001225" y="2198225"/>
            <a:ext cx="2974500" cy="1569900"/>
          </a:xfrm>
          <a:prstGeom prst="rect">
            <a:avLst/>
          </a:prstGeom>
        </p:spPr>
        <p:txBody>
          <a:bodyPr spcFirstLastPara="1" wrap="square" lIns="91425" tIns="91425" rIns="91425" bIns="91425" anchor="t" anchorCtr="0">
            <a:noAutofit/>
          </a:bodyPr>
          <a:lstStyle>
            <a:lvl1pPr lvl="0" algn="l">
              <a:spcBef>
                <a:spcPts val="0"/>
              </a:spcBef>
              <a:spcAft>
                <a:spcPts val="0"/>
              </a:spcAft>
              <a:buSzPts val="4500"/>
              <a:buNone/>
              <a:defRPr sz="4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47" name="Google Shape;47;p3"/>
          <p:cNvSpPr txBox="1">
            <a:spLocks noGrp="1"/>
          </p:cNvSpPr>
          <p:nvPr>
            <p:ph type="title" idx="2" hasCustomPrompt="1"/>
          </p:nvPr>
        </p:nvSpPr>
        <p:spPr>
          <a:xfrm>
            <a:off x="1001225" y="1131925"/>
            <a:ext cx="1076100" cy="1000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5300"/>
              <a:buNone/>
              <a:defRPr sz="53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grpSp>
        <p:nvGrpSpPr>
          <p:cNvPr id="48" name="Google Shape;48;p3"/>
          <p:cNvGrpSpPr/>
          <p:nvPr/>
        </p:nvGrpSpPr>
        <p:grpSpPr>
          <a:xfrm>
            <a:off x="-1115775" y="4467744"/>
            <a:ext cx="2577160" cy="2638569"/>
            <a:chOff x="-1115775" y="4467744"/>
            <a:chExt cx="2577160" cy="2638569"/>
          </a:xfrm>
        </p:grpSpPr>
        <p:sp>
          <p:nvSpPr>
            <p:cNvPr id="49" name="Google Shape;49;p3"/>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50" name="Google Shape;50;p3"/>
            <p:cNvGrpSpPr/>
            <p:nvPr/>
          </p:nvGrpSpPr>
          <p:grpSpPr>
            <a:xfrm rot="5400000" flipH="1">
              <a:off x="-1115103" y="4529824"/>
              <a:ext cx="2575817" cy="2577160"/>
              <a:chOff x="1550275" y="1493275"/>
              <a:chExt cx="1582100" cy="1582925"/>
            </a:xfrm>
          </p:grpSpPr>
          <p:sp>
            <p:nvSpPr>
              <p:cNvPr id="51" name="Google Shape;51;p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2" name="Google Shape;52;p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 name="Google Shape;53;p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4" name="Google Shape;54;p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5" name="Google Shape;55;p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6" name="Google Shape;56;p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7" name="Google Shape;57;p3"/>
              <p:cNvSpPr/>
              <p:nvPr/>
            </p:nvSpPr>
            <p:spPr>
              <a:xfrm>
                <a:off x="1719252" y="1684329"/>
                <a:ext cx="1139072" cy="11362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8" name="Google Shape;58;p3"/>
              <p:cNvSpPr/>
              <p:nvPr/>
            </p:nvSpPr>
            <p:spPr>
              <a:xfrm>
                <a:off x="1783238" y="1767251"/>
                <a:ext cx="1158914" cy="1162960"/>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9" name="Google Shape;59;p3"/>
              <p:cNvSpPr/>
              <p:nvPr/>
            </p:nvSpPr>
            <p:spPr>
              <a:xfrm>
                <a:off x="1911210" y="1863204"/>
                <a:ext cx="1100907" cy="1094359"/>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60" name="Google Shape;60;p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61" name="Google Shape;61;p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62" name="Google Shape;62;p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63" name="Google Shape;63;p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64" name="Google Shape;64;p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grpSp>
        <p:nvGrpSpPr>
          <p:cNvPr id="65" name="Google Shape;65;p3"/>
          <p:cNvGrpSpPr/>
          <p:nvPr/>
        </p:nvGrpSpPr>
        <p:grpSpPr>
          <a:xfrm flipH="1">
            <a:off x="7784993" y="4327483"/>
            <a:ext cx="2744275" cy="2727763"/>
            <a:chOff x="5985575" y="4420825"/>
            <a:chExt cx="2744275" cy="2727763"/>
          </a:xfrm>
        </p:grpSpPr>
        <p:sp>
          <p:nvSpPr>
            <p:cNvPr id="66" name="Google Shape;66;p3"/>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67" name="Google Shape;67;p3"/>
            <p:cNvGrpSpPr/>
            <p:nvPr/>
          </p:nvGrpSpPr>
          <p:grpSpPr>
            <a:xfrm rot="5400000" flipH="1">
              <a:off x="5986247" y="4572099"/>
              <a:ext cx="2575817" cy="2577160"/>
              <a:chOff x="1550275" y="1493275"/>
              <a:chExt cx="1582100" cy="1582925"/>
            </a:xfrm>
          </p:grpSpPr>
          <p:sp>
            <p:nvSpPr>
              <p:cNvPr id="68" name="Google Shape;68;p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69" name="Google Shape;69;p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0" name="Google Shape;70;p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1" name="Google Shape;71;p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2" name="Google Shape;72;p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3" name="Google Shape;73;p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4" name="Google Shape;74;p3"/>
              <p:cNvSpPr/>
              <p:nvPr/>
            </p:nvSpPr>
            <p:spPr>
              <a:xfrm>
                <a:off x="1788430" y="1684323"/>
                <a:ext cx="1070060" cy="1076696"/>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5" name="Google Shape;75;p3"/>
              <p:cNvSpPr/>
              <p:nvPr/>
            </p:nvSpPr>
            <p:spPr>
              <a:xfrm>
                <a:off x="1852417" y="1767253"/>
                <a:ext cx="1089683" cy="1094328"/>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6" name="Google Shape;76;p3"/>
              <p:cNvSpPr/>
              <p:nvPr/>
            </p:nvSpPr>
            <p:spPr>
              <a:xfrm>
                <a:off x="1998677" y="1863197"/>
                <a:ext cx="1013358" cy="1007559"/>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7" name="Google Shape;77;p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8" name="Google Shape;78;p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79" name="Google Shape;79;p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80" name="Google Shape;80;p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81" name="Google Shape;81;p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grpSp>
        <p:nvGrpSpPr>
          <p:cNvPr id="82" name="Google Shape;82;p3"/>
          <p:cNvGrpSpPr/>
          <p:nvPr/>
        </p:nvGrpSpPr>
        <p:grpSpPr>
          <a:xfrm>
            <a:off x="7875908" y="-2134584"/>
            <a:ext cx="2750618" cy="2741916"/>
            <a:chOff x="2724182" y="-1866850"/>
            <a:chExt cx="2750618" cy="2741916"/>
          </a:xfrm>
        </p:grpSpPr>
        <p:sp>
          <p:nvSpPr>
            <p:cNvPr id="83" name="Google Shape;83;p3"/>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84" name="Google Shape;84;p3"/>
            <p:cNvGrpSpPr/>
            <p:nvPr/>
          </p:nvGrpSpPr>
          <p:grpSpPr>
            <a:xfrm rot="-5400000" flipH="1">
              <a:off x="2724854" y="-1701422"/>
              <a:ext cx="2575817" cy="2577160"/>
              <a:chOff x="1550275" y="1493275"/>
              <a:chExt cx="1582100" cy="1582925"/>
            </a:xfrm>
          </p:grpSpPr>
          <p:sp>
            <p:nvSpPr>
              <p:cNvPr id="85" name="Google Shape;85;p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86" name="Google Shape;86;p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87" name="Google Shape;87;p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88" name="Google Shape;88;p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89" name="Google Shape;89;p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90" name="Google Shape;90;p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91" name="Google Shape;91;p3"/>
              <p:cNvSpPr/>
              <p:nvPr/>
            </p:nvSpPr>
            <p:spPr>
              <a:xfrm>
                <a:off x="1717240" y="1684321"/>
                <a:ext cx="1141347" cy="1151016"/>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92" name="Google Shape;92;p3"/>
              <p:cNvSpPr/>
              <p:nvPr/>
            </p:nvSpPr>
            <p:spPr>
              <a:xfrm>
                <a:off x="1790377" y="1767255"/>
                <a:ext cx="1151707" cy="1177749"/>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93" name="Google Shape;93;p3"/>
              <p:cNvSpPr/>
              <p:nvPr/>
            </p:nvSpPr>
            <p:spPr>
              <a:xfrm>
                <a:off x="1890925" y="1863197"/>
                <a:ext cx="1121111" cy="1136637"/>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94" name="Google Shape;94;p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95" name="Google Shape;95;p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96" name="Google Shape;96;p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97" name="Google Shape;97;p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98" name="Google Shape;98;p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9"/>
        <p:cNvGrpSpPr/>
        <p:nvPr/>
      </p:nvGrpSpPr>
      <p:grpSpPr>
        <a:xfrm>
          <a:off x="0" y="0"/>
          <a:ext cx="0" cy="0"/>
          <a:chOff x="0" y="0"/>
          <a:chExt cx="0" cy="0"/>
        </a:xfrm>
      </p:grpSpPr>
      <p:sp>
        <p:nvSpPr>
          <p:cNvPr id="100" name="Google Shape;100;p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01" name="Google Shape;101;p4"/>
          <p:cNvSpPr txBox="1">
            <a:spLocks noGrp="1"/>
          </p:cNvSpPr>
          <p:nvPr>
            <p:ph type="body" idx="1"/>
          </p:nvPr>
        </p:nvSpPr>
        <p:spPr>
          <a:xfrm>
            <a:off x="1076400" y="1135575"/>
            <a:ext cx="6991200" cy="1346700"/>
          </a:xfrm>
          <a:prstGeom prst="rect">
            <a:avLst/>
          </a:prstGeom>
        </p:spPr>
        <p:txBody>
          <a:bodyPr spcFirstLastPara="1" wrap="square" lIns="91425" tIns="91425" rIns="91425" bIns="91425" anchor="t" anchorCtr="0">
            <a:noAutofit/>
          </a:bodyPr>
          <a:lstStyle>
            <a:lvl1pPr marL="457200" lvl="0" indent="-311150" rtl="0">
              <a:lnSpc>
                <a:spcPct val="100000"/>
              </a:lnSpc>
              <a:spcBef>
                <a:spcPts val="0"/>
              </a:spcBef>
              <a:spcAft>
                <a:spcPts val="0"/>
              </a:spcAft>
              <a:buSzPts val="1300"/>
              <a:buChar char="𑁋"/>
              <a:defRPr sz="1200"/>
            </a:lvl1pPr>
            <a:lvl2pPr marL="914400" lvl="1" indent="-304800" rtl="0">
              <a:lnSpc>
                <a:spcPct val="100000"/>
              </a:lnSpc>
              <a:spcBef>
                <a:spcPts val="0"/>
              </a:spcBef>
              <a:spcAft>
                <a:spcPts val="0"/>
              </a:spcAft>
              <a:buSzPts val="1200"/>
              <a:buChar char="○"/>
              <a:defRPr sz="1200"/>
            </a:lvl2pPr>
            <a:lvl3pPr marL="1371600" lvl="2" indent="-304800" rtl="0">
              <a:lnSpc>
                <a:spcPct val="100000"/>
              </a:lnSpc>
              <a:spcBef>
                <a:spcPts val="1600"/>
              </a:spcBef>
              <a:spcAft>
                <a:spcPts val="0"/>
              </a:spcAft>
              <a:buSzPts val="1200"/>
              <a:buChar char="■"/>
              <a:defRPr sz="1200"/>
            </a:lvl3pPr>
            <a:lvl4pPr marL="1828800" lvl="3" indent="-304800" rtl="0">
              <a:lnSpc>
                <a:spcPct val="100000"/>
              </a:lnSpc>
              <a:spcBef>
                <a:spcPts val="1600"/>
              </a:spcBef>
              <a:spcAft>
                <a:spcPts val="0"/>
              </a:spcAft>
              <a:buSzPts val="1200"/>
              <a:buChar char="●"/>
              <a:defRPr sz="1200"/>
            </a:lvl4pPr>
            <a:lvl5pPr marL="2286000" lvl="4" indent="-304800" rtl="0">
              <a:lnSpc>
                <a:spcPct val="100000"/>
              </a:lnSpc>
              <a:spcBef>
                <a:spcPts val="1600"/>
              </a:spcBef>
              <a:spcAft>
                <a:spcPts val="0"/>
              </a:spcAft>
              <a:buSzPts val="1200"/>
              <a:buChar char="○"/>
              <a:defRPr sz="1200"/>
            </a:lvl5pPr>
            <a:lvl6pPr marL="2743200" lvl="5" indent="-304800" rtl="0">
              <a:lnSpc>
                <a:spcPct val="100000"/>
              </a:lnSpc>
              <a:spcBef>
                <a:spcPts val="1600"/>
              </a:spcBef>
              <a:spcAft>
                <a:spcPts val="0"/>
              </a:spcAft>
              <a:buSzPts val="1200"/>
              <a:buChar char="■"/>
              <a:defRPr sz="1200"/>
            </a:lvl6pPr>
            <a:lvl7pPr marL="3200400" lvl="6" indent="-304800" rtl="0">
              <a:lnSpc>
                <a:spcPct val="100000"/>
              </a:lnSpc>
              <a:spcBef>
                <a:spcPts val="1600"/>
              </a:spcBef>
              <a:spcAft>
                <a:spcPts val="0"/>
              </a:spcAft>
              <a:buSzPts val="1200"/>
              <a:buChar char="●"/>
              <a:defRPr sz="1200"/>
            </a:lvl7pPr>
            <a:lvl8pPr marL="3657600" lvl="7" indent="-304800" rtl="0">
              <a:lnSpc>
                <a:spcPct val="100000"/>
              </a:lnSpc>
              <a:spcBef>
                <a:spcPts val="1600"/>
              </a:spcBef>
              <a:spcAft>
                <a:spcPts val="0"/>
              </a:spcAft>
              <a:buSzPts val="1200"/>
              <a:buChar char="○"/>
              <a:defRPr sz="1200"/>
            </a:lvl8pPr>
            <a:lvl9pPr marL="4114800" lvl="8" indent="-304800" rtl="0">
              <a:lnSpc>
                <a:spcPct val="100000"/>
              </a:lnSpc>
              <a:spcBef>
                <a:spcPts val="1600"/>
              </a:spcBef>
              <a:spcAft>
                <a:spcPts val="1600"/>
              </a:spcAft>
              <a:buSzPts val="1200"/>
              <a:buChar char="■"/>
              <a:defRPr sz="1200"/>
            </a:lvl9pPr>
          </a:lstStyle>
          <a:p>
            <a:endParaRPr/>
          </a:p>
        </p:txBody>
      </p:sp>
      <p:grpSp>
        <p:nvGrpSpPr>
          <p:cNvPr id="102" name="Google Shape;102;p4"/>
          <p:cNvGrpSpPr/>
          <p:nvPr/>
        </p:nvGrpSpPr>
        <p:grpSpPr>
          <a:xfrm rot="10800000">
            <a:off x="7848403" y="-2001677"/>
            <a:ext cx="2577160" cy="2638569"/>
            <a:chOff x="-1115775" y="4467744"/>
            <a:chExt cx="2577160" cy="2638569"/>
          </a:xfrm>
        </p:grpSpPr>
        <p:sp>
          <p:nvSpPr>
            <p:cNvPr id="103" name="Google Shape;103;p4"/>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104" name="Google Shape;104;p4"/>
            <p:cNvGrpSpPr/>
            <p:nvPr/>
          </p:nvGrpSpPr>
          <p:grpSpPr>
            <a:xfrm rot="5400000" flipH="1">
              <a:off x="-1115103" y="4529824"/>
              <a:ext cx="2575817" cy="2577160"/>
              <a:chOff x="1550275" y="1493275"/>
              <a:chExt cx="1582100" cy="1582925"/>
            </a:xfrm>
          </p:grpSpPr>
          <p:sp>
            <p:nvSpPr>
              <p:cNvPr id="105" name="Google Shape;105;p4"/>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06" name="Google Shape;106;p4"/>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07" name="Google Shape;107;p4"/>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08" name="Google Shape;108;p4"/>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09" name="Google Shape;109;p4"/>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10" name="Google Shape;110;p4"/>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11" name="Google Shape;111;p4"/>
              <p:cNvSpPr/>
              <p:nvPr/>
            </p:nvSpPr>
            <p:spPr>
              <a:xfrm>
                <a:off x="1710202" y="1684324"/>
                <a:ext cx="1148172" cy="113129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12" name="Google Shape;112;p4"/>
              <p:cNvSpPr/>
              <p:nvPr/>
            </p:nvSpPr>
            <p:spPr>
              <a:xfrm>
                <a:off x="1755915" y="1767243"/>
                <a:ext cx="1186227" cy="1158031"/>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13" name="Google Shape;113;p4"/>
              <p:cNvSpPr/>
              <p:nvPr/>
            </p:nvSpPr>
            <p:spPr>
              <a:xfrm>
                <a:off x="1883883" y="1863199"/>
                <a:ext cx="1128219" cy="1116995"/>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14" name="Google Shape;114;p4"/>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15" name="Google Shape;115;p4"/>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16" name="Google Shape;116;p4"/>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17" name="Google Shape;117;p4"/>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18" name="Google Shape;118;p4"/>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grpSp>
        <p:nvGrpSpPr>
          <p:cNvPr id="119" name="Google Shape;119;p4"/>
          <p:cNvGrpSpPr/>
          <p:nvPr/>
        </p:nvGrpSpPr>
        <p:grpSpPr>
          <a:xfrm rot="10800000" flipH="1">
            <a:off x="-1281563" y="-2090871"/>
            <a:ext cx="2744275" cy="2727763"/>
            <a:chOff x="5985575" y="4420825"/>
            <a:chExt cx="2744275" cy="2727763"/>
          </a:xfrm>
        </p:grpSpPr>
        <p:sp>
          <p:nvSpPr>
            <p:cNvPr id="120" name="Google Shape;120;p4"/>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121" name="Google Shape;121;p4"/>
            <p:cNvGrpSpPr/>
            <p:nvPr/>
          </p:nvGrpSpPr>
          <p:grpSpPr>
            <a:xfrm rot="5400000" flipH="1">
              <a:off x="5986247" y="4572099"/>
              <a:ext cx="2575817" cy="2577160"/>
              <a:chOff x="1550275" y="1493275"/>
              <a:chExt cx="1582100" cy="1582925"/>
            </a:xfrm>
          </p:grpSpPr>
          <p:sp>
            <p:nvSpPr>
              <p:cNvPr id="122" name="Google Shape;122;p4"/>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23" name="Google Shape;123;p4"/>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24" name="Google Shape;124;p4"/>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25" name="Google Shape;125;p4"/>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26" name="Google Shape;126;p4"/>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27" name="Google Shape;127;p4"/>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28" name="Google Shape;128;p4"/>
              <p:cNvSpPr/>
              <p:nvPr/>
            </p:nvSpPr>
            <p:spPr>
              <a:xfrm>
                <a:off x="1710155" y="1684324"/>
                <a:ext cx="1148172" cy="1144001"/>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29" name="Google Shape;129;p4"/>
              <p:cNvSpPr/>
              <p:nvPr/>
            </p:nvSpPr>
            <p:spPr>
              <a:xfrm>
                <a:off x="1819833" y="1767246"/>
                <a:ext cx="1122307" cy="1143432"/>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30" name="Google Shape;130;p4"/>
              <p:cNvSpPr/>
              <p:nvPr/>
            </p:nvSpPr>
            <p:spPr>
              <a:xfrm>
                <a:off x="1929532" y="1863199"/>
                <a:ext cx="1082574" cy="1093237"/>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31" name="Google Shape;131;p4"/>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32" name="Google Shape;132;p4"/>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33" name="Google Shape;133;p4"/>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34" name="Google Shape;134;p4"/>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135" name="Google Shape;135;p4"/>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66"/>
        <p:cNvGrpSpPr/>
        <p:nvPr/>
      </p:nvGrpSpPr>
      <p:grpSpPr>
        <a:xfrm>
          <a:off x="0" y="0"/>
          <a:ext cx="0" cy="0"/>
          <a:chOff x="0" y="0"/>
          <a:chExt cx="0" cy="0"/>
        </a:xfrm>
      </p:grpSpPr>
      <p:sp>
        <p:nvSpPr>
          <p:cNvPr id="467" name="Google Shape;467;p13"/>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68" name="Google Shape;468;p13"/>
          <p:cNvSpPr txBox="1">
            <a:spLocks noGrp="1"/>
          </p:cNvSpPr>
          <p:nvPr>
            <p:ph type="subTitle" idx="1"/>
          </p:nvPr>
        </p:nvSpPr>
        <p:spPr>
          <a:xfrm>
            <a:off x="1746575" y="1668324"/>
            <a:ext cx="2469300" cy="7851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a:endParaRPr/>
          </a:p>
        </p:txBody>
      </p:sp>
      <p:sp>
        <p:nvSpPr>
          <p:cNvPr id="469" name="Google Shape;469;p13"/>
          <p:cNvSpPr txBox="1">
            <a:spLocks noGrp="1"/>
          </p:cNvSpPr>
          <p:nvPr>
            <p:ph type="title" idx="2" hasCustomPrompt="1"/>
          </p:nvPr>
        </p:nvSpPr>
        <p:spPr>
          <a:xfrm>
            <a:off x="817950" y="1668324"/>
            <a:ext cx="876300" cy="61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600"/>
              <a:buNone/>
              <a:defRPr sz="4400">
                <a:solidFill>
                  <a:schemeClr val="lt2"/>
                </a:solidFill>
              </a:defRPr>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470" name="Google Shape;470;p13"/>
          <p:cNvSpPr txBox="1">
            <a:spLocks noGrp="1"/>
          </p:cNvSpPr>
          <p:nvPr>
            <p:ph type="subTitle" idx="3"/>
          </p:nvPr>
        </p:nvSpPr>
        <p:spPr>
          <a:xfrm>
            <a:off x="1746575" y="3224098"/>
            <a:ext cx="2469300" cy="7851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a:endParaRPr/>
          </a:p>
        </p:txBody>
      </p:sp>
      <p:sp>
        <p:nvSpPr>
          <p:cNvPr id="471" name="Google Shape;471;p13"/>
          <p:cNvSpPr txBox="1">
            <a:spLocks noGrp="1"/>
          </p:cNvSpPr>
          <p:nvPr>
            <p:ph type="title" idx="4" hasCustomPrompt="1"/>
          </p:nvPr>
        </p:nvSpPr>
        <p:spPr>
          <a:xfrm>
            <a:off x="817950" y="3224098"/>
            <a:ext cx="876300" cy="61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600"/>
              <a:buNone/>
              <a:defRPr sz="4400">
                <a:solidFill>
                  <a:schemeClr val="lt2"/>
                </a:solidFill>
              </a:defRPr>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472" name="Google Shape;472;p13"/>
          <p:cNvSpPr txBox="1">
            <a:spLocks noGrp="1"/>
          </p:cNvSpPr>
          <p:nvPr>
            <p:ph type="subTitle" idx="5"/>
          </p:nvPr>
        </p:nvSpPr>
        <p:spPr>
          <a:xfrm>
            <a:off x="5808625" y="1668324"/>
            <a:ext cx="2560200" cy="7851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a:endParaRPr/>
          </a:p>
        </p:txBody>
      </p:sp>
      <p:sp>
        <p:nvSpPr>
          <p:cNvPr id="473" name="Google Shape;473;p13"/>
          <p:cNvSpPr txBox="1">
            <a:spLocks noGrp="1"/>
          </p:cNvSpPr>
          <p:nvPr>
            <p:ph type="title" idx="6" hasCustomPrompt="1"/>
          </p:nvPr>
        </p:nvSpPr>
        <p:spPr>
          <a:xfrm>
            <a:off x="4880000" y="1668324"/>
            <a:ext cx="876300" cy="61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600"/>
              <a:buNone/>
              <a:defRPr sz="4400">
                <a:solidFill>
                  <a:schemeClr val="lt2"/>
                </a:solidFill>
              </a:defRPr>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474" name="Google Shape;474;p13"/>
          <p:cNvSpPr txBox="1">
            <a:spLocks noGrp="1"/>
          </p:cNvSpPr>
          <p:nvPr>
            <p:ph type="subTitle" idx="7"/>
          </p:nvPr>
        </p:nvSpPr>
        <p:spPr>
          <a:xfrm>
            <a:off x="5808625" y="3224098"/>
            <a:ext cx="2560200" cy="7851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a:endParaRPr/>
          </a:p>
        </p:txBody>
      </p:sp>
      <p:sp>
        <p:nvSpPr>
          <p:cNvPr id="475" name="Google Shape;475;p13"/>
          <p:cNvSpPr txBox="1">
            <a:spLocks noGrp="1"/>
          </p:cNvSpPr>
          <p:nvPr>
            <p:ph type="title" idx="8" hasCustomPrompt="1"/>
          </p:nvPr>
        </p:nvSpPr>
        <p:spPr>
          <a:xfrm>
            <a:off x="4880000" y="3224098"/>
            <a:ext cx="876300" cy="61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600"/>
              <a:buNone/>
              <a:defRPr sz="4400">
                <a:solidFill>
                  <a:schemeClr val="lt2"/>
                </a:solidFill>
              </a:defRPr>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grpSp>
        <p:nvGrpSpPr>
          <p:cNvPr id="476" name="Google Shape;476;p13"/>
          <p:cNvGrpSpPr/>
          <p:nvPr/>
        </p:nvGrpSpPr>
        <p:grpSpPr>
          <a:xfrm>
            <a:off x="-1385268" y="4460422"/>
            <a:ext cx="2744275" cy="2727763"/>
            <a:chOff x="5985575" y="4420825"/>
            <a:chExt cx="2744275" cy="2727763"/>
          </a:xfrm>
        </p:grpSpPr>
        <p:sp>
          <p:nvSpPr>
            <p:cNvPr id="477" name="Google Shape;477;p13"/>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478" name="Google Shape;478;p13"/>
            <p:cNvGrpSpPr/>
            <p:nvPr/>
          </p:nvGrpSpPr>
          <p:grpSpPr>
            <a:xfrm rot="5400000" flipH="1">
              <a:off x="5986247" y="4572099"/>
              <a:ext cx="2575817" cy="2577160"/>
              <a:chOff x="1550275" y="1493275"/>
              <a:chExt cx="1582100" cy="1582925"/>
            </a:xfrm>
          </p:grpSpPr>
          <p:sp>
            <p:nvSpPr>
              <p:cNvPr id="479" name="Google Shape;479;p1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0" name="Google Shape;480;p1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1" name="Google Shape;481;p1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2" name="Google Shape;482;p1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3" name="Google Shape;483;p1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4" name="Google Shape;484;p1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5" name="Google Shape;485;p13"/>
              <p:cNvSpPr/>
              <p:nvPr/>
            </p:nvSpPr>
            <p:spPr>
              <a:xfrm>
                <a:off x="1732963" y="1684323"/>
                <a:ext cx="1125421" cy="1098689"/>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6" name="Google Shape;486;p13"/>
              <p:cNvSpPr/>
              <p:nvPr/>
            </p:nvSpPr>
            <p:spPr>
              <a:xfrm>
                <a:off x="1796949" y="1767253"/>
                <a:ext cx="1145258" cy="1143622"/>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7" name="Google Shape;487;p13"/>
              <p:cNvSpPr/>
              <p:nvPr/>
            </p:nvSpPr>
            <p:spPr>
              <a:xfrm>
                <a:off x="1943210" y="1863197"/>
                <a:ext cx="1068918" cy="1093424"/>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8" name="Google Shape;488;p1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89" name="Google Shape;489;p1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90" name="Google Shape;490;p1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91" name="Google Shape;491;p1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92" name="Google Shape;492;p1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grpSp>
        <p:nvGrpSpPr>
          <p:cNvPr id="493" name="Google Shape;493;p13"/>
          <p:cNvGrpSpPr/>
          <p:nvPr/>
        </p:nvGrpSpPr>
        <p:grpSpPr>
          <a:xfrm>
            <a:off x="7875908" y="-2134584"/>
            <a:ext cx="2750618" cy="2741916"/>
            <a:chOff x="2724182" y="-1866850"/>
            <a:chExt cx="2750618" cy="2741916"/>
          </a:xfrm>
        </p:grpSpPr>
        <p:sp>
          <p:nvSpPr>
            <p:cNvPr id="494" name="Google Shape;494;p13"/>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495" name="Google Shape;495;p13"/>
            <p:cNvGrpSpPr/>
            <p:nvPr/>
          </p:nvGrpSpPr>
          <p:grpSpPr>
            <a:xfrm rot="-5400000" flipH="1">
              <a:off x="2724854" y="-1701422"/>
              <a:ext cx="2575817" cy="2577160"/>
              <a:chOff x="1550275" y="1493275"/>
              <a:chExt cx="1582100" cy="1582925"/>
            </a:xfrm>
          </p:grpSpPr>
          <p:sp>
            <p:nvSpPr>
              <p:cNvPr id="496" name="Google Shape;496;p1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97" name="Google Shape;497;p1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98" name="Google Shape;498;p1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499" name="Google Shape;499;p1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0" name="Google Shape;500;p1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1" name="Google Shape;501;p1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2" name="Google Shape;502;p13"/>
              <p:cNvSpPr/>
              <p:nvPr/>
            </p:nvSpPr>
            <p:spPr>
              <a:xfrm>
                <a:off x="1726391" y="1684321"/>
                <a:ext cx="1131867" cy="1123525"/>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3" name="Google Shape;503;p13"/>
              <p:cNvSpPr/>
              <p:nvPr/>
            </p:nvSpPr>
            <p:spPr>
              <a:xfrm>
                <a:off x="1781240" y="1767255"/>
                <a:ext cx="1160811" cy="1150258"/>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4" name="Google Shape;504;p13"/>
              <p:cNvSpPr/>
              <p:nvPr/>
            </p:nvSpPr>
            <p:spPr>
              <a:xfrm>
                <a:off x="1890925" y="1863197"/>
                <a:ext cx="1121111" cy="1118304"/>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5" name="Google Shape;505;p1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6" name="Google Shape;506;p1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7" name="Google Shape;507;p1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8" name="Google Shape;508;p1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09" name="Google Shape;509;p1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grpSp>
        <p:nvGrpSpPr>
          <p:cNvPr id="510" name="Google Shape;510;p13"/>
          <p:cNvGrpSpPr/>
          <p:nvPr/>
        </p:nvGrpSpPr>
        <p:grpSpPr>
          <a:xfrm flipH="1">
            <a:off x="7927832" y="4405872"/>
            <a:ext cx="2577160" cy="2638569"/>
            <a:chOff x="-1115775" y="4467744"/>
            <a:chExt cx="2577160" cy="2638569"/>
          </a:xfrm>
        </p:grpSpPr>
        <p:sp>
          <p:nvSpPr>
            <p:cNvPr id="511" name="Google Shape;511;p13"/>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512" name="Google Shape;512;p13"/>
            <p:cNvGrpSpPr/>
            <p:nvPr/>
          </p:nvGrpSpPr>
          <p:grpSpPr>
            <a:xfrm rot="5400000" flipH="1">
              <a:off x="-1115103" y="4529824"/>
              <a:ext cx="2575817" cy="2577160"/>
              <a:chOff x="1550275" y="1493275"/>
              <a:chExt cx="1582100" cy="1582925"/>
            </a:xfrm>
          </p:grpSpPr>
          <p:sp>
            <p:nvSpPr>
              <p:cNvPr id="513" name="Google Shape;513;p1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14" name="Google Shape;514;p1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15" name="Google Shape;515;p1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16" name="Google Shape;516;p1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17" name="Google Shape;517;p1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18" name="Google Shape;518;p1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19" name="Google Shape;519;p13"/>
              <p:cNvSpPr/>
              <p:nvPr/>
            </p:nvSpPr>
            <p:spPr>
              <a:xfrm>
                <a:off x="1736082" y="1684323"/>
                <a:ext cx="1122388" cy="1128265"/>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20" name="Google Shape;520;p13"/>
              <p:cNvSpPr/>
              <p:nvPr/>
            </p:nvSpPr>
            <p:spPr>
              <a:xfrm>
                <a:off x="1781796" y="1767253"/>
                <a:ext cx="1160432" cy="1145707"/>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21" name="Google Shape;521;p13"/>
              <p:cNvSpPr/>
              <p:nvPr/>
            </p:nvSpPr>
            <p:spPr>
              <a:xfrm>
                <a:off x="1891495" y="1863197"/>
                <a:ext cx="1120549" cy="1141314"/>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22" name="Google Shape;522;p1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23" name="Google Shape;523;p1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24" name="Google Shape;524;p1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25" name="Google Shape;525;p1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26" name="Google Shape;526;p1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grpSp>
        <p:nvGrpSpPr>
          <p:cNvPr id="527" name="Google Shape;527;p13"/>
          <p:cNvGrpSpPr/>
          <p:nvPr/>
        </p:nvGrpSpPr>
        <p:grpSpPr>
          <a:xfrm rot="10800000" flipH="1">
            <a:off x="-1141068" y="-2002410"/>
            <a:ext cx="2577160" cy="2638569"/>
            <a:chOff x="-1115775" y="4467744"/>
            <a:chExt cx="2577160" cy="2638569"/>
          </a:xfrm>
        </p:grpSpPr>
        <p:sp>
          <p:nvSpPr>
            <p:cNvPr id="528" name="Google Shape;528;p13"/>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nvGrpSpPr>
            <p:cNvPr id="529" name="Google Shape;529;p13"/>
            <p:cNvGrpSpPr/>
            <p:nvPr/>
          </p:nvGrpSpPr>
          <p:grpSpPr>
            <a:xfrm rot="5400000" flipH="1">
              <a:off x="-1115103" y="4529824"/>
              <a:ext cx="2575817" cy="2577160"/>
              <a:chOff x="1550275" y="1493275"/>
              <a:chExt cx="1582100" cy="1582925"/>
            </a:xfrm>
          </p:grpSpPr>
          <p:sp>
            <p:nvSpPr>
              <p:cNvPr id="530" name="Google Shape;530;p1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1" name="Google Shape;531;p1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2" name="Google Shape;532;p1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3" name="Google Shape;533;p1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4" name="Google Shape;534;p1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5" name="Google Shape;535;p1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6" name="Google Shape;536;p13"/>
              <p:cNvSpPr/>
              <p:nvPr/>
            </p:nvSpPr>
            <p:spPr>
              <a:xfrm>
                <a:off x="1738076" y="1684323"/>
                <a:ext cx="1120302" cy="1120681"/>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7" name="Google Shape;537;p13"/>
              <p:cNvSpPr/>
              <p:nvPr/>
            </p:nvSpPr>
            <p:spPr>
              <a:xfrm>
                <a:off x="1747229" y="1767253"/>
                <a:ext cx="1194952" cy="1174905"/>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8" name="Google Shape;538;p13"/>
              <p:cNvSpPr/>
              <p:nvPr/>
            </p:nvSpPr>
            <p:spPr>
              <a:xfrm>
                <a:off x="1866065" y="1863197"/>
                <a:ext cx="1145991" cy="1133831"/>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39" name="Google Shape;539;p1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40" name="Google Shape;540;p1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41" name="Google Shape;541;p1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42" name="Google Shape;542;p1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sp>
            <p:nvSpPr>
              <p:cNvPr id="543" name="Google Shape;543;p1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Inter"/>
                  <a:ea typeface="Inter"/>
                  <a:cs typeface="Inter"/>
                  <a:sym typeface="Inte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0925"/>
            <a:ext cx="7717500" cy="7080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1pPr>
            <a:lvl2pPr lvl="1"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2pPr>
            <a:lvl3pPr lvl="2"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3pPr>
            <a:lvl4pPr lvl="3"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4pPr>
            <a:lvl5pPr lvl="4"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5pPr>
            <a:lvl6pPr lvl="5"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6pPr>
            <a:lvl7pPr lvl="6"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7pPr>
            <a:lvl8pPr lvl="7"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8pPr>
            <a:lvl9pPr lvl="8"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9pPr>
          </a:lstStyle>
          <a:p>
            <a:endParaRPr/>
          </a:p>
        </p:txBody>
      </p:sp>
      <p:sp>
        <p:nvSpPr>
          <p:cNvPr id="7" name="Google Shape;7;p1"/>
          <p:cNvSpPr txBox="1">
            <a:spLocks noGrp="1"/>
          </p:cNvSpPr>
          <p:nvPr>
            <p:ph type="body" idx="1"/>
          </p:nvPr>
        </p:nvSpPr>
        <p:spPr>
          <a:xfrm>
            <a:off x="713225" y="1297400"/>
            <a:ext cx="7717500" cy="33111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1pPr>
            <a:lvl2pPr marL="914400" lvl="1"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marL="1371600" lvl="2"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marL="1828800" lvl="3"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marL="2286000" lvl="4"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marL="2743200" lvl="5"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marL="3200400" lvl="6"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marL="3657600" lvl="7"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marL="4114800" lvl="8" indent="-304800">
              <a:lnSpc>
                <a:spcPct val="100000"/>
              </a:lnSpc>
              <a:spcBef>
                <a:spcPts val="1600"/>
              </a:spcBef>
              <a:spcAft>
                <a:spcPts val="1600"/>
              </a:spcAft>
              <a:buClr>
                <a:schemeClr val="dk1"/>
              </a:buClr>
              <a:buSzPts val="1200"/>
              <a:buFont typeface="Inter"/>
              <a:buChar char="■"/>
              <a:defRPr sz="12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9"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0.emf"/><Relationship Id="rId2" Type="http://schemas.openxmlformats.org/officeDocument/2006/relationships/oleObject" Target="../embeddings/oleObject1.bin"/><Relationship Id="rId1" Type="http://schemas.openxmlformats.org/officeDocument/2006/relationships/slideLayout" Target="../slideLayouts/slideLayout3.xml"/><Relationship Id="rId6" Type="http://schemas.openxmlformats.org/officeDocument/2006/relationships/oleObject" Target="../embeddings/oleObject3.bin"/><Relationship Id="rId5" Type="http://schemas.openxmlformats.org/officeDocument/2006/relationships/image" Target="../media/image19.emf"/><Relationship Id="rId4" Type="http://schemas.openxmlformats.org/officeDocument/2006/relationships/oleObject" Target="../embeddings/oleObject2.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scheduler.zoom.us/d/tgmpvv4s/data-capstone"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datasets/asaniczka/us-cost-of-living-dataset-3171-counties" TargetMode="External"/><Relationship Id="rId2" Type="http://schemas.openxmlformats.org/officeDocument/2006/relationships/hyperlink" Target="https://www.kaggle.com/"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image" Target="../media/image9.png"/><Relationship Id="rId5" Type="http://schemas.microsoft.com/office/2007/relationships/hdphoto" Target="../media/hdphoto5.wdp"/><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0.png"/><Relationship Id="rId1" Type="http://schemas.openxmlformats.org/officeDocument/2006/relationships/slideLayout" Target="../slideLayouts/slideLayout3.xml"/><Relationship Id="rId6" Type="http://schemas.microsoft.com/office/2007/relationships/hdphoto" Target="../media/hdphoto7.wdp"/><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22"/>
        <p:cNvGrpSpPr/>
        <p:nvPr/>
      </p:nvGrpSpPr>
      <p:grpSpPr>
        <a:xfrm>
          <a:off x="0" y="0"/>
          <a:ext cx="0" cy="0"/>
          <a:chOff x="0" y="0"/>
          <a:chExt cx="0" cy="0"/>
        </a:xfrm>
      </p:grpSpPr>
      <p:sp>
        <p:nvSpPr>
          <p:cNvPr id="1623" name="Google Shape;1623;p38"/>
          <p:cNvSpPr txBox="1">
            <a:spLocks noGrp="1"/>
          </p:cNvSpPr>
          <p:nvPr>
            <p:ph type="ctrTitle"/>
          </p:nvPr>
        </p:nvSpPr>
        <p:spPr>
          <a:xfrm>
            <a:off x="646674" y="1733575"/>
            <a:ext cx="4444483" cy="135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 Cost of Living </a:t>
            </a:r>
            <a:r>
              <a:rPr lang="en" dirty="0">
                <a:solidFill>
                  <a:schemeClr val="lt2"/>
                </a:solidFill>
              </a:rPr>
              <a:t>Dataset Analysis</a:t>
            </a:r>
            <a:endParaRPr dirty="0">
              <a:solidFill>
                <a:schemeClr val="lt2"/>
              </a:solidFill>
            </a:endParaRPr>
          </a:p>
        </p:txBody>
      </p:sp>
      <p:sp>
        <p:nvSpPr>
          <p:cNvPr id="1624" name="Google Shape;1624;p38"/>
          <p:cNvSpPr txBox="1">
            <a:spLocks noGrp="1"/>
          </p:cNvSpPr>
          <p:nvPr>
            <p:ph type="subTitle" idx="1"/>
          </p:nvPr>
        </p:nvSpPr>
        <p:spPr>
          <a:xfrm>
            <a:off x="646675" y="3233125"/>
            <a:ext cx="4211100" cy="37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Coding Temple</a:t>
            </a:r>
          </a:p>
          <a:p>
            <a:pPr marL="0" lvl="0" indent="0" algn="l" rtl="0">
              <a:spcBef>
                <a:spcPts val="0"/>
              </a:spcBef>
              <a:spcAft>
                <a:spcPts val="0"/>
              </a:spcAft>
              <a:buNone/>
            </a:pPr>
            <a:r>
              <a:rPr lang="en" dirty="0"/>
              <a:t>Self-Paced Data Analysis</a:t>
            </a:r>
          </a:p>
          <a:p>
            <a:pPr marL="0" lvl="0" indent="0" algn="l" rtl="0">
              <a:spcBef>
                <a:spcPts val="0"/>
              </a:spcBef>
              <a:spcAft>
                <a:spcPts val="0"/>
              </a:spcAft>
              <a:buNone/>
            </a:pPr>
            <a:r>
              <a:rPr lang="en" dirty="0"/>
              <a:t>Capstone II Project</a:t>
            </a:r>
            <a:endParaRPr dirty="0"/>
          </a:p>
        </p:txBody>
      </p:sp>
      <p:cxnSp>
        <p:nvCxnSpPr>
          <p:cNvPr id="1625" name="Google Shape;1625;p38"/>
          <p:cNvCxnSpPr/>
          <p:nvPr/>
        </p:nvCxnSpPr>
        <p:spPr>
          <a:xfrm>
            <a:off x="766825" y="3143247"/>
            <a:ext cx="3805200" cy="0"/>
          </a:xfrm>
          <a:prstGeom prst="straightConnector1">
            <a:avLst/>
          </a:prstGeom>
          <a:noFill/>
          <a:ln w="28575" cap="flat" cmpd="sng">
            <a:solidFill>
              <a:schemeClr val="dk1"/>
            </a:solidFill>
            <a:prstDash val="solid"/>
            <a:round/>
            <a:headEnd type="none" w="med" len="med"/>
            <a:tailEnd type="none" w="med" len="med"/>
          </a:ln>
        </p:spPr>
      </p:cxnSp>
      <p:grpSp>
        <p:nvGrpSpPr>
          <p:cNvPr id="1626" name="Google Shape;1626;p38"/>
          <p:cNvGrpSpPr/>
          <p:nvPr/>
        </p:nvGrpSpPr>
        <p:grpSpPr>
          <a:xfrm>
            <a:off x="2724182" y="-1866850"/>
            <a:ext cx="2750618" cy="2741916"/>
            <a:chOff x="2724182" y="-1866850"/>
            <a:chExt cx="2750618" cy="2741916"/>
          </a:xfrm>
        </p:grpSpPr>
        <p:sp>
          <p:nvSpPr>
            <p:cNvPr id="1627" name="Google Shape;1627;p38"/>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628" name="Google Shape;1628;p38"/>
            <p:cNvGrpSpPr/>
            <p:nvPr/>
          </p:nvGrpSpPr>
          <p:grpSpPr>
            <a:xfrm rot="-5400000" flipH="1">
              <a:off x="2724854" y="-1701422"/>
              <a:ext cx="2575817" cy="2577160"/>
              <a:chOff x="1550275" y="1493275"/>
              <a:chExt cx="1582100" cy="1582925"/>
            </a:xfrm>
          </p:grpSpPr>
          <p:sp>
            <p:nvSpPr>
              <p:cNvPr id="1629" name="Google Shape;1629;p38"/>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 name="Google Shape;1630;p38"/>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 name="Google Shape;1631;p38"/>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 name="Google Shape;1632;p38"/>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 name="Google Shape;1633;p38"/>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 name="Google Shape;1634;p38"/>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 name="Google Shape;1635;p38"/>
              <p:cNvSpPr/>
              <p:nvPr/>
            </p:nvSpPr>
            <p:spPr>
              <a:xfrm>
                <a:off x="1735631" y="1684323"/>
                <a:ext cx="1122767" cy="1115752"/>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 name="Google Shape;1636;p38"/>
              <p:cNvSpPr/>
              <p:nvPr/>
            </p:nvSpPr>
            <p:spPr>
              <a:xfrm>
                <a:off x="1781330" y="1767253"/>
                <a:ext cx="1160811" cy="1151585"/>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 name="Google Shape;1637;p38"/>
              <p:cNvSpPr/>
              <p:nvPr/>
            </p:nvSpPr>
            <p:spPr>
              <a:xfrm>
                <a:off x="1891023" y="1863197"/>
                <a:ext cx="1121111" cy="1119801"/>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 name="Google Shape;1638;p38"/>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 name="Google Shape;1639;p38"/>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 name="Google Shape;1640;p38"/>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 name="Google Shape;1641;p38"/>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 name="Google Shape;1642;p38"/>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pic>
        <p:nvPicPr>
          <p:cNvPr id="2" name="Picture 1">
            <a:extLst>
              <a:ext uri="{FF2B5EF4-FFF2-40B4-BE49-F238E27FC236}">
                <a16:creationId xmlns:a16="http://schemas.microsoft.com/office/drawing/2014/main" id="{F7D2CE1D-BD64-B6C5-55FB-39BDD0E18346}"/>
              </a:ext>
            </a:extLst>
          </p:cNvPr>
          <p:cNvPicPr>
            <a:picLocks noChangeAspect="1"/>
          </p:cNvPicPr>
          <p:nvPr/>
        </p:nvPicPr>
        <p:blipFill>
          <a:blip r:embed="rId3"/>
          <a:stretch>
            <a:fillRect/>
          </a:stretch>
        </p:blipFill>
        <p:spPr>
          <a:xfrm>
            <a:off x="5515942" y="1254900"/>
            <a:ext cx="2975106" cy="26337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0C1F-6AB4-C82C-A617-B1C6F3C18C5F}"/>
              </a:ext>
            </a:extLst>
          </p:cNvPr>
          <p:cNvSpPr>
            <a:spLocks noGrp="1"/>
          </p:cNvSpPr>
          <p:nvPr>
            <p:ph type="title"/>
          </p:nvPr>
        </p:nvSpPr>
        <p:spPr>
          <a:xfrm>
            <a:off x="713250" y="181810"/>
            <a:ext cx="7717500" cy="708000"/>
          </a:xfrm>
        </p:spPr>
        <p:txBody>
          <a:bodyPr/>
          <a:lstStyle/>
          <a:p>
            <a:r>
              <a:rPr lang="en-US" dirty="0"/>
              <a:t>DATA ANALYSIS</a:t>
            </a:r>
          </a:p>
        </p:txBody>
      </p:sp>
      <p:sp>
        <p:nvSpPr>
          <p:cNvPr id="3" name="Text Placeholder 2">
            <a:extLst>
              <a:ext uri="{FF2B5EF4-FFF2-40B4-BE49-F238E27FC236}">
                <a16:creationId xmlns:a16="http://schemas.microsoft.com/office/drawing/2014/main" id="{344EE4C5-10A3-E79C-6581-CA131524B015}"/>
              </a:ext>
            </a:extLst>
          </p:cNvPr>
          <p:cNvSpPr>
            <a:spLocks noGrp="1"/>
          </p:cNvSpPr>
          <p:nvPr>
            <p:ph type="body" idx="1"/>
          </p:nvPr>
        </p:nvSpPr>
        <p:spPr>
          <a:xfrm>
            <a:off x="1076400" y="889810"/>
            <a:ext cx="6991200" cy="323698"/>
          </a:xfrm>
          <a:solidFill>
            <a:schemeClr val="accent1"/>
          </a:solidFill>
          <a:ln w="28575">
            <a:solidFill>
              <a:schemeClr val="tx1"/>
            </a:solidFill>
          </a:ln>
        </p:spPr>
        <p:txBody>
          <a:bodyPr lIns="0" tIns="18288" rIns="0" bIns="18288" anchor="ctr" anchorCtr="0"/>
          <a:lstStyle/>
          <a:p>
            <a:pPr marL="146050" indent="0" algn="ctr">
              <a:buNone/>
            </a:pPr>
            <a:r>
              <a:rPr lang="en-US" dirty="0">
                <a:solidFill>
                  <a:schemeClr val="lt1"/>
                </a:solidFill>
                <a:latin typeface="Manrope SemiBold"/>
              </a:rPr>
              <a:t>Average </a:t>
            </a:r>
            <a:r>
              <a:rPr lang="en-US" dirty="0">
                <a:solidFill>
                  <a:schemeClr val="lt1"/>
                </a:solidFill>
                <a:latin typeface="Manrope SemiBold"/>
                <a:sym typeface="Arial"/>
              </a:rPr>
              <a:t>Annual Household Income/Expense</a:t>
            </a:r>
          </a:p>
        </p:txBody>
      </p:sp>
      <p:pic>
        <p:nvPicPr>
          <p:cNvPr id="7" name="Picture 6">
            <a:extLst>
              <a:ext uri="{FF2B5EF4-FFF2-40B4-BE49-F238E27FC236}">
                <a16:creationId xmlns:a16="http://schemas.microsoft.com/office/drawing/2014/main" id="{0326B1DE-C86C-54DE-5BE7-51111BE109D2}"/>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Lst>
          </a:blip>
          <a:stretch>
            <a:fillRect/>
          </a:stretch>
        </p:blipFill>
        <p:spPr>
          <a:xfrm>
            <a:off x="1069027" y="1239690"/>
            <a:ext cx="7013322" cy="3722000"/>
          </a:xfrm>
          <a:prstGeom prst="rect">
            <a:avLst/>
          </a:prstGeom>
        </p:spPr>
      </p:pic>
    </p:spTree>
    <p:extLst>
      <p:ext uri="{BB962C8B-B14F-4D97-AF65-F5344CB8AC3E}">
        <p14:creationId xmlns:p14="http://schemas.microsoft.com/office/powerpoint/2010/main" val="2341820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0C1F-6AB4-C82C-A617-B1C6F3C18C5F}"/>
              </a:ext>
            </a:extLst>
          </p:cNvPr>
          <p:cNvSpPr>
            <a:spLocks noGrp="1"/>
          </p:cNvSpPr>
          <p:nvPr>
            <p:ph type="title"/>
          </p:nvPr>
        </p:nvSpPr>
        <p:spPr>
          <a:xfrm>
            <a:off x="713250" y="181810"/>
            <a:ext cx="7717500" cy="708000"/>
          </a:xfrm>
        </p:spPr>
        <p:txBody>
          <a:bodyPr/>
          <a:lstStyle/>
          <a:p>
            <a:r>
              <a:rPr lang="en-US" dirty="0"/>
              <a:t>DATA ANALYSIS</a:t>
            </a:r>
          </a:p>
        </p:txBody>
      </p:sp>
      <p:sp>
        <p:nvSpPr>
          <p:cNvPr id="3" name="Text Placeholder 2">
            <a:extLst>
              <a:ext uri="{FF2B5EF4-FFF2-40B4-BE49-F238E27FC236}">
                <a16:creationId xmlns:a16="http://schemas.microsoft.com/office/drawing/2014/main" id="{344EE4C5-10A3-E79C-6581-CA131524B015}"/>
              </a:ext>
            </a:extLst>
          </p:cNvPr>
          <p:cNvSpPr>
            <a:spLocks noGrp="1"/>
          </p:cNvSpPr>
          <p:nvPr>
            <p:ph type="body" idx="1"/>
          </p:nvPr>
        </p:nvSpPr>
        <p:spPr>
          <a:xfrm>
            <a:off x="1076400" y="889810"/>
            <a:ext cx="6991200" cy="323698"/>
          </a:xfrm>
          <a:solidFill>
            <a:schemeClr val="accent1"/>
          </a:solidFill>
          <a:ln w="28575">
            <a:solidFill>
              <a:schemeClr val="tx1"/>
            </a:solidFill>
          </a:ln>
        </p:spPr>
        <p:txBody>
          <a:bodyPr lIns="0" tIns="18288" rIns="0" bIns="18288" anchor="ctr" anchorCtr="0"/>
          <a:lstStyle/>
          <a:p>
            <a:pPr marL="146050" indent="0" algn="ctr">
              <a:buNone/>
            </a:pPr>
            <a:r>
              <a:rPr lang="en-US" dirty="0">
                <a:solidFill>
                  <a:schemeClr val="lt1"/>
                </a:solidFill>
                <a:latin typeface="Manrope SemiBold"/>
              </a:rPr>
              <a:t>Average </a:t>
            </a:r>
            <a:r>
              <a:rPr lang="en-US" dirty="0">
                <a:solidFill>
                  <a:schemeClr val="lt1"/>
                </a:solidFill>
                <a:latin typeface="Manrope SemiBold"/>
                <a:sym typeface="Arial"/>
              </a:rPr>
              <a:t>Annual Household Expenses</a:t>
            </a:r>
          </a:p>
        </p:txBody>
      </p:sp>
      <p:graphicFrame>
        <p:nvGraphicFramePr>
          <p:cNvPr id="5" name="Table 4">
            <a:extLst>
              <a:ext uri="{FF2B5EF4-FFF2-40B4-BE49-F238E27FC236}">
                <a16:creationId xmlns:a16="http://schemas.microsoft.com/office/drawing/2014/main" id="{B9FC14A0-5FCC-10CB-7CF4-7E717D7FDF1F}"/>
              </a:ext>
            </a:extLst>
          </p:cNvPr>
          <p:cNvGraphicFramePr>
            <a:graphicFrameLocks noGrp="1"/>
          </p:cNvGraphicFramePr>
          <p:nvPr>
            <p:extLst>
              <p:ext uri="{D42A27DB-BD31-4B8C-83A1-F6EECF244321}">
                <p14:modId xmlns:p14="http://schemas.microsoft.com/office/powerpoint/2010/main" val="1179216000"/>
              </p:ext>
            </p:extLst>
          </p:nvPr>
        </p:nvGraphicFramePr>
        <p:xfrm>
          <a:off x="4572000" y="1220885"/>
          <a:ext cx="3495600" cy="3221521"/>
        </p:xfrm>
        <a:graphic>
          <a:graphicData uri="http://schemas.openxmlformats.org/drawingml/2006/table">
            <a:tbl>
              <a:tblPr>
                <a:noFill/>
                <a:tableStyleId>{12FA1D6E-8636-455D-A418-5501285620D3}</a:tableStyleId>
              </a:tblPr>
              <a:tblGrid>
                <a:gridCol w="930185">
                  <a:extLst>
                    <a:ext uri="{9D8B030D-6E8A-4147-A177-3AD203B41FA5}">
                      <a16:colId xmlns:a16="http://schemas.microsoft.com/office/drawing/2014/main" val="1592103349"/>
                    </a:ext>
                  </a:extLst>
                </a:gridCol>
                <a:gridCol w="622300">
                  <a:extLst>
                    <a:ext uri="{9D8B030D-6E8A-4147-A177-3AD203B41FA5}">
                      <a16:colId xmlns:a16="http://schemas.microsoft.com/office/drawing/2014/main" val="2570230778"/>
                    </a:ext>
                  </a:extLst>
                </a:gridCol>
                <a:gridCol w="1170851">
                  <a:extLst>
                    <a:ext uri="{9D8B030D-6E8A-4147-A177-3AD203B41FA5}">
                      <a16:colId xmlns:a16="http://schemas.microsoft.com/office/drawing/2014/main" val="1051988149"/>
                    </a:ext>
                  </a:extLst>
                </a:gridCol>
                <a:gridCol w="772264">
                  <a:extLst>
                    <a:ext uri="{9D8B030D-6E8A-4147-A177-3AD203B41FA5}">
                      <a16:colId xmlns:a16="http://schemas.microsoft.com/office/drawing/2014/main" val="4287360118"/>
                    </a:ext>
                  </a:extLst>
                </a:gridCol>
              </a:tblGrid>
              <a:tr h="228251">
                <a:tc gridSpan="2">
                  <a:txBody>
                    <a:bodyPr/>
                    <a:lstStyle/>
                    <a:p>
                      <a:pPr marL="0" lvl="0" indent="0" algn="ctr" rtl="0">
                        <a:spcBef>
                          <a:spcPts val="0"/>
                        </a:spcBef>
                        <a:spcAft>
                          <a:spcPts val="0"/>
                        </a:spcAft>
                        <a:buNone/>
                      </a:pPr>
                      <a:r>
                        <a:rPr lang="en" sz="1000" b="1" dirty="0">
                          <a:solidFill>
                            <a:schemeClr val="dk1"/>
                          </a:solidFill>
                          <a:latin typeface="Manrope SemiBold"/>
                          <a:ea typeface="Manrope SemiBold"/>
                          <a:cs typeface="Manrope SemiBold"/>
                          <a:sym typeface="Manrope SemiBold"/>
                        </a:rPr>
                        <a:t>Household Expense</a:t>
                      </a:r>
                      <a:endParaRPr sz="1000" b="1" dirty="0">
                        <a:solidFill>
                          <a:schemeClr val="dk1"/>
                        </a:solidFill>
                        <a:latin typeface="Manrope SemiBold"/>
                        <a:ea typeface="Manrope SemiBold"/>
                        <a:cs typeface="Manrope SemiBold"/>
                        <a:sym typeface="Manrope SemiBold"/>
                      </a:endParaRPr>
                    </a:p>
                  </a:txBody>
                  <a:tcPr marL="0" marR="0" marT="34671" marB="34671"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tx2"/>
                    </a:solidFill>
                  </a:tcPr>
                </a:tc>
                <a:tc hMerge="1">
                  <a:txBody>
                    <a:bodyPr/>
                    <a:lstStyle/>
                    <a:p>
                      <a:pPr marL="0" lvl="0" indent="0" algn="ctr" rtl="0">
                        <a:spcBef>
                          <a:spcPts val="0"/>
                        </a:spcBef>
                        <a:spcAft>
                          <a:spcPts val="0"/>
                        </a:spcAft>
                        <a:buNone/>
                      </a:pPr>
                      <a:endParaRPr sz="1100" b="1" dirty="0">
                        <a:solidFill>
                          <a:schemeClr val="dk1"/>
                        </a:solidFill>
                        <a:latin typeface="Manrope SemiBold"/>
                        <a:ea typeface="Manrope SemiBold"/>
                        <a:cs typeface="Manrope SemiBold"/>
                        <a:sym typeface="Manrope SemiBold"/>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tx2"/>
                    </a:solidFill>
                  </a:tcPr>
                </a:tc>
                <a:tc>
                  <a:txBody>
                    <a:bodyPr/>
                    <a:lstStyle/>
                    <a:p>
                      <a:pPr marL="0" lvl="0" indent="0" algn="ctr" rtl="0">
                        <a:spcBef>
                          <a:spcPts val="0"/>
                        </a:spcBef>
                        <a:spcAft>
                          <a:spcPts val="0"/>
                        </a:spcAft>
                        <a:buNone/>
                      </a:pPr>
                      <a:r>
                        <a:rPr lang="en-US" sz="1000" b="1" dirty="0">
                          <a:solidFill>
                            <a:schemeClr val="dk1"/>
                          </a:solidFill>
                          <a:latin typeface="Manrope SemiBold"/>
                          <a:ea typeface="Manrope SemiBold"/>
                          <a:cs typeface="Manrope SemiBold"/>
                          <a:sym typeface="Manrope SemiBold"/>
                        </a:rPr>
                        <a:t>State</a:t>
                      </a:r>
                      <a:endParaRPr sz="1000" b="1" dirty="0">
                        <a:solidFill>
                          <a:schemeClr val="dk1"/>
                        </a:solidFill>
                        <a:latin typeface="Manrope SemiBold"/>
                        <a:ea typeface="Manrope SemiBold"/>
                        <a:cs typeface="Manrope SemiBold"/>
                        <a:sym typeface="Manrope SemiBold"/>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tx2"/>
                    </a:solidFill>
                  </a:tcPr>
                </a:tc>
                <a:tc>
                  <a:txBody>
                    <a:bodyPr/>
                    <a:lstStyle/>
                    <a:p>
                      <a:pPr marL="0" lvl="0" indent="0" algn="ctr" rtl="0">
                        <a:spcBef>
                          <a:spcPts val="0"/>
                        </a:spcBef>
                        <a:spcAft>
                          <a:spcPts val="0"/>
                        </a:spcAft>
                        <a:buNone/>
                      </a:pPr>
                      <a:r>
                        <a:rPr lang="en" sz="1000" b="1" dirty="0">
                          <a:solidFill>
                            <a:schemeClr val="dk1"/>
                          </a:solidFill>
                          <a:latin typeface="Manrope SemiBold"/>
                          <a:ea typeface="Manrope SemiBold"/>
                          <a:cs typeface="Manrope SemiBold"/>
                          <a:sym typeface="Manrope SemiBold"/>
                        </a:rPr>
                        <a:t>Amount</a:t>
                      </a:r>
                      <a:endParaRPr sz="1000" b="1" dirty="0">
                        <a:solidFill>
                          <a:schemeClr val="dk1"/>
                        </a:solidFill>
                        <a:latin typeface="Manrope SemiBold"/>
                        <a:ea typeface="Manrope SemiBold"/>
                        <a:cs typeface="Manrope SemiBold"/>
                        <a:sym typeface="Manrope SemiBold"/>
                      </a:endParaRPr>
                    </a:p>
                  </a:txBody>
                  <a:tcPr marL="0" marR="0" marT="34671" marB="34671"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tx2"/>
                    </a:solidFill>
                  </a:tcPr>
                </a:tc>
                <a:extLst>
                  <a:ext uri="{0D108BD9-81ED-4DB2-BD59-A6C34878D82A}">
                    <a16:rowId xmlns:a16="http://schemas.microsoft.com/office/drawing/2014/main" val="3988309917"/>
                  </a:ext>
                </a:extLst>
              </a:tr>
              <a:tr h="213805">
                <a:tc rowSpan="2">
                  <a:txBody>
                    <a:bodyPr/>
                    <a:lstStyle/>
                    <a:p>
                      <a:pPr marL="0" lvl="0" indent="0" algn="ctr" rtl="0">
                        <a:spcBef>
                          <a:spcPts val="1000"/>
                        </a:spcBef>
                        <a:spcAft>
                          <a:spcPts val="0"/>
                        </a:spcAft>
                        <a:buNone/>
                      </a:pPr>
                      <a:r>
                        <a:rPr lang="en-US" sz="900" b="1" dirty="0">
                          <a:solidFill>
                            <a:schemeClr val="dk1"/>
                          </a:solidFill>
                          <a:latin typeface="Inter"/>
                          <a:ea typeface="Inter"/>
                          <a:cs typeface="Inter"/>
                          <a:sym typeface="Inter"/>
                        </a:rPr>
                        <a:t>Childcare</a:t>
                      </a:r>
                      <a:endParaRPr sz="900" b="1"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Highest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1000"/>
                        </a:spcBef>
                        <a:spcAft>
                          <a:spcPts val="0"/>
                        </a:spcAft>
                        <a:buClr>
                          <a:srgbClr val="000000"/>
                        </a:buClr>
                        <a:buSzTx/>
                        <a:buFont typeface="Arial"/>
                        <a:buNone/>
                        <a:tabLst/>
                        <a:defRPr/>
                      </a:pPr>
                      <a:r>
                        <a:rPr lang="en-US" sz="900" dirty="0">
                          <a:solidFill>
                            <a:schemeClr val="dk1"/>
                          </a:solidFill>
                          <a:latin typeface="Inter"/>
                          <a:ea typeface="Inter"/>
                          <a:cs typeface="Inter"/>
                          <a:sym typeface="Inter"/>
                        </a:rPr>
                        <a:t>Washington, D.C.</a:t>
                      </a: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900" dirty="0">
                          <a:solidFill>
                            <a:schemeClr val="dk1"/>
                          </a:solidFill>
                          <a:latin typeface="Inter"/>
                          <a:ea typeface="Inter"/>
                          <a:cs typeface="Inter"/>
                          <a:sym typeface="Inter"/>
                        </a:rPr>
                        <a:t>$31,940.49</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3790246193"/>
                  </a:ext>
                </a:extLst>
              </a:tr>
              <a:tr h="213805">
                <a:tc vMerge="1">
                  <a:txBody>
                    <a:bodyPr/>
                    <a:lstStyle/>
                    <a:p>
                      <a:pPr marL="0" lvl="0" indent="0" algn="ctr" rtl="0">
                        <a:spcBef>
                          <a:spcPts val="1000"/>
                        </a:spcBef>
                        <a:spcAft>
                          <a:spcPts val="0"/>
                        </a:spcAft>
                        <a:buNone/>
                      </a:pPr>
                      <a:endParaRPr sz="1100" b="1"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Lowest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1000"/>
                        </a:spcBef>
                        <a:spcAft>
                          <a:spcPts val="0"/>
                        </a:spcAft>
                        <a:buClr>
                          <a:srgbClr val="000000"/>
                        </a:buClr>
                        <a:buSzTx/>
                        <a:buFont typeface="Arial"/>
                        <a:buNone/>
                        <a:tabLst/>
                        <a:defRPr/>
                      </a:pPr>
                      <a:r>
                        <a:rPr lang="en-US" sz="900" dirty="0">
                          <a:solidFill>
                            <a:schemeClr val="dk1"/>
                          </a:solidFill>
                          <a:latin typeface="Inter"/>
                          <a:ea typeface="Inter"/>
                          <a:cs typeface="Inter"/>
                          <a:sym typeface="Inter"/>
                        </a:rPr>
                        <a:t>Mississippi</a:t>
                      </a: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900" dirty="0">
                          <a:solidFill>
                            <a:schemeClr val="dk1"/>
                          </a:solidFill>
                          <a:latin typeface="Inter"/>
                          <a:ea typeface="Inter"/>
                          <a:cs typeface="Inter"/>
                          <a:sym typeface="Inter"/>
                        </a:rPr>
                        <a:t>$3,847.00</a:t>
                      </a:r>
                      <a:endParaRPr sz="900"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3789585001"/>
                  </a:ext>
                </a:extLst>
              </a:tr>
              <a:tr h="213805">
                <a:tc rowSpan="2">
                  <a:txBody>
                    <a:bodyPr/>
                    <a:lstStyle/>
                    <a:p>
                      <a:pPr marL="0" lvl="0" indent="0" algn="ctr" rtl="0">
                        <a:spcBef>
                          <a:spcPts val="1000"/>
                        </a:spcBef>
                        <a:spcAft>
                          <a:spcPts val="0"/>
                        </a:spcAft>
                        <a:buNone/>
                      </a:pPr>
                      <a:r>
                        <a:rPr lang="en-US" sz="900" b="1" dirty="0">
                          <a:solidFill>
                            <a:schemeClr val="dk1"/>
                          </a:solidFill>
                          <a:latin typeface="Inter"/>
                          <a:ea typeface="Inter"/>
                          <a:cs typeface="Inter"/>
                          <a:sym typeface="Inter"/>
                        </a:rPr>
                        <a:t>Food</a:t>
                      </a:r>
                      <a:endParaRPr sz="900" b="1"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Highest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1000"/>
                        </a:spcBef>
                        <a:spcAft>
                          <a:spcPts val="0"/>
                        </a:spcAft>
                        <a:buClr>
                          <a:srgbClr val="000000"/>
                        </a:buClr>
                        <a:buSzTx/>
                        <a:buFont typeface="Arial"/>
                        <a:buNone/>
                        <a:tabLst/>
                        <a:defRPr/>
                      </a:pPr>
                      <a:r>
                        <a:rPr lang="en-US" sz="900" dirty="0">
                          <a:solidFill>
                            <a:schemeClr val="dk1"/>
                          </a:solidFill>
                          <a:latin typeface="Inter"/>
                          <a:ea typeface="Inter"/>
                          <a:cs typeface="Inter"/>
                          <a:sym typeface="Inter"/>
                        </a:rPr>
                        <a:t>Hawaii</a:t>
                      </a: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900" dirty="0">
                          <a:solidFill>
                            <a:schemeClr val="dk1"/>
                          </a:solidFill>
                          <a:latin typeface="Inter"/>
                          <a:ea typeface="Inter"/>
                          <a:cs typeface="Inter"/>
                          <a:sym typeface="Inter"/>
                        </a:rPr>
                        <a:t>$12,852.93</a:t>
                      </a:r>
                      <a:endParaRPr sz="900"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868135356"/>
                  </a:ext>
                </a:extLst>
              </a:tr>
              <a:tr h="213805">
                <a:tc vMerge="1">
                  <a:txBody>
                    <a:bodyPr/>
                    <a:lstStyle/>
                    <a:p>
                      <a:pPr marL="0" lvl="0" indent="0" algn="ctr" rtl="0">
                        <a:spcBef>
                          <a:spcPts val="1000"/>
                        </a:spcBef>
                        <a:spcAft>
                          <a:spcPts val="0"/>
                        </a:spcAft>
                        <a:buNone/>
                      </a:pPr>
                      <a:endParaRPr sz="1100" b="1"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Lowest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1000"/>
                        </a:spcBef>
                        <a:spcAft>
                          <a:spcPts val="0"/>
                        </a:spcAft>
                        <a:buClr>
                          <a:srgbClr val="000000"/>
                        </a:buClr>
                        <a:buSzTx/>
                        <a:buFont typeface="Arial"/>
                        <a:buNone/>
                        <a:tabLst/>
                        <a:defRPr/>
                      </a:pPr>
                      <a:r>
                        <a:rPr lang="en-US" sz="900" dirty="0">
                          <a:solidFill>
                            <a:schemeClr val="dk1"/>
                          </a:solidFill>
                          <a:latin typeface="Inter"/>
                          <a:ea typeface="Inter"/>
                          <a:cs typeface="Inter"/>
                          <a:sym typeface="Inter"/>
                        </a:rPr>
                        <a:t>Kentucky</a:t>
                      </a: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900" dirty="0">
                          <a:solidFill>
                            <a:schemeClr val="dk1"/>
                          </a:solidFill>
                          <a:latin typeface="Inter"/>
                          <a:ea typeface="Inter"/>
                          <a:cs typeface="Inter"/>
                          <a:sym typeface="Inter"/>
                        </a:rPr>
                        <a:t>$7,454.15</a:t>
                      </a:r>
                      <a:endParaRPr sz="900"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138424239"/>
                  </a:ext>
                </a:extLst>
              </a:tr>
              <a:tr h="213805">
                <a:tc rowSpan="2">
                  <a:txBody>
                    <a:bodyPr/>
                    <a:lstStyle/>
                    <a:p>
                      <a:pPr marL="0" lvl="0" indent="0" algn="ctr" rtl="0">
                        <a:spcBef>
                          <a:spcPts val="1000"/>
                        </a:spcBef>
                        <a:spcAft>
                          <a:spcPts val="0"/>
                        </a:spcAft>
                        <a:buNone/>
                      </a:pPr>
                      <a:r>
                        <a:rPr lang="en-US" sz="900" b="1" dirty="0">
                          <a:solidFill>
                            <a:schemeClr val="dk1"/>
                          </a:solidFill>
                          <a:latin typeface="Inter"/>
                          <a:ea typeface="Inter"/>
                          <a:cs typeface="Inter"/>
                          <a:sym typeface="Inter"/>
                        </a:rPr>
                        <a:t>Healthcare</a:t>
                      </a:r>
                      <a:endParaRPr sz="900" b="1"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Highest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1000"/>
                        </a:spcBef>
                        <a:spcAft>
                          <a:spcPts val="0"/>
                        </a:spcAft>
                        <a:buClr>
                          <a:srgbClr val="000000"/>
                        </a:buClr>
                        <a:buSzTx/>
                        <a:buFont typeface="Arial"/>
                        <a:buNone/>
                        <a:tabLst/>
                        <a:defRPr/>
                      </a:pPr>
                      <a:r>
                        <a:rPr lang="en-US" sz="900" dirty="0">
                          <a:solidFill>
                            <a:schemeClr val="dk1"/>
                          </a:solidFill>
                          <a:latin typeface="Inter"/>
                          <a:ea typeface="Inter"/>
                          <a:cs typeface="Inter"/>
                          <a:sym typeface="Inter"/>
                        </a:rPr>
                        <a:t>West Virginia</a:t>
                      </a: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900" dirty="0">
                          <a:solidFill>
                            <a:schemeClr val="dk1"/>
                          </a:solidFill>
                          <a:latin typeface="Inter"/>
                          <a:ea typeface="Inter"/>
                          <a:cs typeface="Inter"/>
                          <a:sym typeface="Inter"/>
                        </a:rPr>
                        <a:t>$20,142.65</a:t>
                      </a:r>
                      <a:endParaRPr sz="900"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415636496"/>
                  </a:ext>
                </a:extLst>
              </a:tr>
              <a:tr h="213805">
                <a:tc vMerge="1">
                  <a:txBody>
                    <a:bodyPr/>
                    <a:lstStyle/>
                    <a:p>
                      <a:pPr marL="0" lvl="0" indent="0" algn="ctr" rtl="0">
                        <a:spcBef>
                          <a:spcPts val="1000"/>
                        </a:spcBef>
                        <a:spcAft>
                          <a:spcPts val="0"/>
                        </a:spcAft>
                        <a:buNone/>
                      </a:pPr>
                      <a:endParaRPr lang="en-US" sz="1100" b="1"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Lowest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1000"/>
                        </a:spcBef>
                        <a:spcAft>
                          <a:spcPts val="0"/>
                        </a:spcAft>
                        <a:buClr>
                          <a:srgbClr val="000000"/>
                        </a:buClr>
                        <a:buSzTx/>
                        <a:buFont typeface="Arial"/>
                        <a:buNone/>
                        <a:tabLst/>
                        <a:defRPr/>
                      </a:pPr>
                      <a:r>
                        <a:rPr lang="en-US" sz="900" dirty="0">
                          <a:solidFill>
                            <a:schemeClr val="dk1"/>
                          </a:solidFill>
                          <a:latin typeface="Inter"/>
                          <a:ea typeface="Inter"/>
                          <a:cs typeface="Inter"/>
                          <a:sym typeface="Inter"/>
                        </a:rPr>
                        <a:t>Maryland</a:t>
                      </a: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$9,015.97</a:t>
                      </a: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284327027"/>
                  </a:ext>
                </a:extLst>
              </a:tr>
              <a:tr h="213805">
                <a:tc rowSpan="2">
                  <a:txBody>
                    <a:bodyPr/>
                    <a:lstStyle/>
                    <a:p>
                      <a:pPr marL="0" lvl="0" indent="0" algn="ctr" rtl="0">
                        <a:spcBef>
                          <a:spcPts val="1000"/>
                        </a:spcBef>
                        <a:spcAft>
                          <a:spcPts val="0"/>
                        </a:spcAft>
                        <a:buNone/>
                      </a:pPr>
                      <a:r>
                        <a:rPr lang="en-US" sz="900" b="1" dirty="0">
                          <a:solidFill>
                            <a:schemeClr val="dk1"/>
                          </a:solidFill>
                          <a:latin typeface="Inter"/>
                          <a:ea typeface="Inter"/>
                          <a:cs typeface="Inter"/>
                          <a:sym typeface="Inter"/>
                        </a:rPr>
                        <a:t>Housing</a:t>
                      </a:r>
                    </a:p>
                  </a:txBody>
                  <a:tcPr marL="0" marR="0" marT="34671" marB="34671"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Highest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Hawaii</a:t>
                      </a: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$22,335.14</a:t>
                      </a: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2209243997"/>
                  </a:ext>
                </a:extLst>
              </a:tr>
              <a:tr h="213805">
                <a:tc vMerge="1">
                  <a:txBody>
                    <a:bodyPr/>
                    <a:lstStyle/>
                    <a:p>
                      <a:pPr marL="0" lvl="0" indent="0" algn="ctr" rtl="0">
                        <a:spcBef>
                          <a:spcPts val="1000"/>
                        </a:spcBef>
                        <a:spcAft>
                          <a:spcPts val="0"/>
                        </a:spcAft>
                        <a:buNone/>
                      </a:pPr>
                      <a:endParaRPr sz="1100" b="1"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Lowest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Arkansas</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$8,886.49</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493820735"/>
                  </a:ext>
                </a:extLst>
              </a:tr>
              <a:tr h="213805">
                <a:tc rowSpan="2">
                  <a:txBody>
                    <a:bodyPr/>
                    <a:lstStyle/>
                    <a:p>
                      <a:pPr marL="0" lvl="0" indent="0" algn="ctr" rtl="0">
                        <a:spcBef>
                          <a:spcPts val="1000"/>
                        </a:spcBef>
                        <a:spcAft>
                          <a:spcPts val="0"/>
                        </a:spcAft>
                        <a:buNone/>
                      </a:pPr>
                      <a:r>
                        <a:rPr lang="en-US" sz="900" b="1" dirty="0">
                          <a:solidFill>
                            <a:schemeClr val="dk1"/>
                          </a:solidFill>
                          <a:latin typeface="Inter"/>
                          <a:ea typeface="Inter"/>
                          <a:cs typeface="Inter"/>
                          <a:sym typeface="Inter"/>
                        </a:rPr>
                        <a:t>Other</a:t>
                      </a:r>
                      <a:endParaRPr sz="900" b="1"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Highest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Hawaii</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$12,750.02</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749568215"/>
                  </a:ext>
                </a:extLst>
              </a:tr>
              <a:tr h="213805">
                <a:tc vMerge="1">
                  <a:txBody>
                    <a:bodyPr/>
                    <a:lstStyle/>
                    <a:p>
                      <a:pPr marL="0" lvl="0" indent="0" algn="ctr" rtl="0">
                        <a:spcBef>
                          <a:spcPts val="1000"/>
                        </a:spcBef>
                        <a:spcAft>
                          <a:spcPts val="0"/>
                        </a:spcAft>
                        <a:buNone/>
                      </a:pPr>
                      <a:endParaRPr sz="1100" b="1"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Lowest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Arkansas</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$6,042.00</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1729968264"/>
                  </a:ext>
                </a:extLst>
              </a:tr>
              <a:tr h="213805">
                <a:tc rowSpan="2">
                  <a:txBody>
                    <a:bodyPr/>
                    <a:lstStyle/>
                    <a:p>
                      <a:pPr marL="0" lvl="0" indent="0" algn="ctr" rtl="0">
                        <a:spcBef>
                          <a:spcPts val="1000"/>
                        </a:spcBef>
                        <a:spcAft>
                          <a:spcPts val="0"/>
                        </a:spcAft>
                        <a:buNone/>
                      </a:pPr>
                      <a:r>
                        <a:rPr lang="en-US" sz="900" b="1" dirty="0">
                          <a:solidFill>
                            <a:schemeClr val="dk1"/>
                          </a:solidFill>
                          <a:latin typeface="Inter"/>
                          <a:ea typeface="Inter"/>
                          <a:cs typeface="Inter"/>
                          <a:sym typeface="Inter"/>
                        </a:rPr>
                        <a:t>Taxes</a:t>
                      </a:r>
                      <a:endParaRPr sz="900" b="1"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Highest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1000"/>
                        </a:spcBef>
                        <a:spcAft>
                          <a:spcPts val="0"/>
                        </a:spcAft>
                        <a:buClr>
                          <a:srgbClr val="000000"/>
                        </a:buClr>
                        <a:buSzTx/>
                        <a:buFont typeface="Arial"/>
                        <a:buNone/>
                        <a:tabLst/>
                        <a:defRPr/>
                      </a:pPr>
                      <a:r>
                        <a:rPr lang="en-US" sz="900" dirty="0">
                          <a:solidFill>
                            <a:schemeClr val="dk1"/>
                          </a:solidFill>
                          <a:latin typeface="Inter"/>
                          <a:ea typeface="Inter"/>
                          <a:cs typeface="Inter"/>
                          <a:sym typeface="Inter"/>
                        </a:rPr>
                        <a:t>Washington, D.C.</a:t>
                      </a: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$21,744.79</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608691447"/>
                  </a:ext>
                </a:extLst>
              </a:tr>
              <a:tr h="213805">
                <a:tc vMerge="1">
                  <a:txBody>
                    <a:bodyPr/>
                    <a:lstStyle/>
                    <a:p>
                      <a:pPr marL="0" lvl="0" indent="0" algn="ctr" rtl="0">
                        <a:spcBef>
                          <a:spcPts val="1000"/>
                        </a:spcBef>
                        <a:spcAft>
                          <a:spcPts val="0"/>
                        </a:spcAft>
                        <a:buNone/>
                      </a:pPr>
                      <a:endParaRPr sz="1100" b="1"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Lowest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1000"/>
                        </a:spcBef>
                        <a:spcAft>
                          <a:spcPts val="0"/>
                        </a:spcAft>
                        <a:buClr>
                          <a:srgbClr val="000000"/>
                        </a:buClr>
                        <a:buSzTx/>
                        <a:buFont typeface="Arial"/>
                        <a:buNone/>
                        <a:tabLst/>
                        <a:defRPr/>
                      </a:pPr>
                      <a:r>
                        <a:rPr lang="en-US" sz="900" dirty="0">
                          <a:solidFill>
                            <a:schemeClr val="dk1"/>
                          </a:solidFill>
                          <a:latin typeface="Inter"/>
                          <a:ea typeface="Inter"/>
                          <a:cs typeface="Inter"/>
                          <a:sym typeface="Inter"/>
                        </a:rPr>
                        <a:t>Tennessee</a:t>
                      </a: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$4,342.95</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1670860697"/>
                  </a:ext>
                </a:extLst>
              </a:tr>
              <a:tr h="213805">
                <a:tc rowSpan="2">
                  <a:txBody>
                    <a:bodyPr/>
                    <a:lstStyle/>
                    <a:p>
                      <a:pPr marL="0" lvl="0" indent="0" algn="ctr" rtl="0">
                        <a:spcBef>
                          <a:spcPts val="1000"/>
                        </a:spcBef>
                        <a:spcAft>
                          <a:spcPts val="0"/>
                        </a:spcAft>
                        <a:buNone/>
                      </a:pPr>
                      <a:r>
                        <a:rPr lang="en-US" sz="900" b="1" dirty="0">
                          <a:solidFill>
                            <a:schemeClr val="dk1"/>
                          </a:solidFill>
                          <a:latin typeface="Inter"/>
                          <a:ea typeface="Inter"/>
                          <a:cs typeface="Inter"/>
                          <a:sym typeface="Inter"/>
                        </a:rPr>
                        <a:t>Transportation</a:t>
                      </a:r>
                      <a:endParaRPr sz="900" b="1" dirty="0">
                        <a:solidFill>
                          <a:schemeClr val="dk1"/>
                        </a:solidFill>
                        <a:latin typeface="Inter"/>
                        <a:ea typeface="Inter"/>
                        <a:cs typeface="Inter"/>
                        <a:sym typeface="Inter"/>
                      </a:endParaRPr>
                    </a:p>
                  </a:txBody>
                  <a:tcPr marL="0" marR="0" marT="34671" marB="34671"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Highest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Utah</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$14,934.51</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952844303"/>
                  </a:ext>
                </a:extLst>
              </a:tr>
              <a:tr h="213805">
                <a:tc vMerge="1">
                  <a:txBody>
                    <a:bodyPr/>
                    <a:lstStyle/>
                    <a:p>
                      <a:pPr marL="0" lvl="0" indent="0" algn="ctr" rtl="0">
                        <a:spcBef>
                          <a:spcPts val="1000"/>
                        </a:spcBef>
                        <a:spcAft>
                          <a:spcPts val="0"/>
                        </a:spcAft>
                        <a:buNone/>
                      </a:pPr>
                      <a:endParaRPr sz="1100" b="1"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Lowest</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1000"/>
                        </a:spcBef>
                        <a:spcAft>
                          <a:spcPts val="0"/>
                        </a:spcAft>
                        <a:buClr>
                          <a:srgbClr val="000000"/>
                        </a:buClr>
                        <a:buSzTx/>
                        <a:buFont typeface="Arial"/>
                        <a:buNone/>
                        <a:tabLst/>
                        <a:defRPr/>
                      </a:pPr>
                      <a:r>
                        <a:rPr lang="en-US" sz="900" dirty="0">
                          <a:solidFill>
                            <a:schemeClr val="dk1"/>
                          </a:solidFill>
                          <a:latin typeface="Inter"/>
                          <a:ea typeface="Inter"/>
                          <a:cs typeface="Inter"/>
                          <a:sym typeface="Inter"/>
                        </a:rPr>
                        <a:t>Washington, D.C.</a:t>
                      </a:r>
                    </a:p>
                  </a:txBody>
                  <a:tcPr marL="0" marR="0" marT="34671" marB="34671" anchor="ctr">
                    <a:lnL w="28575" cap="flat" cmpd="sng" algn="ctr">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900" dirty="0">
                          <a:solidFill>
                            <a:schemeClr val="dk1"/>
                          </a:solidFill>
                          <a:latin typeface="Inter"/>
                          <a:ea typeface="Inter"/>
                          <a:cs typeface="Inter"/>
                          <a:sym typeface="Inter"/>
                        </a:rPr>
                        <a:t>$7,961.97</a:t>
                      </a:r>
                      <a:endParaRPr sz="900" dirty="0">
                        <a:solidFill>
                          <a:schemeClr val="dk1"/>
                        </a:solidFill>
                        <a:latin typeface="Inter"/>
                        <a:ea typeface="Inter"/>
                        <a:cs typeface="Inter"/>
                        <a:sym typeface="Inter"/>
                      </a:endParaRPr>
                    </a:p>
                  </a:txBody>
                  <a:tcPr marL="0" marR="0" marT="34671" marB="34671"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3123844236"/>
                  </a:ext>
                </a:extLst>
              </a:tr>
            </a:tbl>
          </a:graphicData>
        </a:graphic>
      </p:graphicFrame>
      <p:pic>
        <p:nvPicPr>
          <p:cNvPr id="8" name="Picture 7">
            <a:extLst>
              <a:ext uri="{FF2B5EF4-FFF2-40B4-BE49-F238E27FC236}">
                <a16:creationId xmlns:a16="http://schemas.microsoft.com/office/drawing/2014/main" id="{451EAE17-9695-853D-DB46-A978287B19EA}"/>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Lst>
          </a:blip>
          <a:stretch>
            <a:fillRect/>
          </a:stretch>
        </p:blipFill>
        <p:spPr>
          <a:xfrm>
            <a:off x="1055899" y="1238012"/>
            <a:ext cx="3495600" cy="3221520"/>
          </a:xfrm>
          <a:prstGeom prst="rect">
            <a:avLst/>
          </a:prstGeom>
        </p:spPr>
      </p:pic>
    </p:spTree>
    <p:extLst>
      <p:ext uri="{BB962C8B-B14F-4D97-AF65-F5344CB8AC3E}">
        <p14:creationId xmlns:p14="http://schemas.microsoft.com/office/powerpoint/2010/main" val="461849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0C1F-6AB4-C82C-A617-B1C6F3C18C5F}"/>
              </a:ext>
            </a:extLst>
          </p:cNvPr>
          <p:cNvSpPr>
            <a:spLocks noGrp="1"/>
          </p:cNvSpPr>
          <p:nvPr>
            <p:ph type="title"/>
          </p:nvPr>
        </p:nvSpPr>
        <p:spPr>
          <a:xfrm>
            <a:off x="713250" y="181810"/>
            <a:ext cx="7717500" cy="708000"/>
          </a:xfrm>
        </p:spPr>
        <p:txBody>
          <a:bodyPr/>
          <a:lstStyle/>
          <a:p>
            <a:r>
              <a:rPr lang="en-US" dirty="0"/>
              <a:t>DATA ANALYSIS</a:t>
            </a:r>
          </a:p>
        </p:txBody>
      </p:sp>
      <p:sp>
        <p:nvSpPr>
          <p:cNvPr id="3" name="Text Placeholder 2">
            <a:extLst>
              <a:ext uri="{FF2B5EF4-FFF2-40B4-BE49-F238E27FC236}">
                <a16:creationId xmlns:a16="http://schemas.microsoft.com/office/drawing/2014/main" id="{344EE4C5-10A3-E79C-6581-CA131524B015}"/>
              </a:ext>
            </a:extLst>
          </p:cNvPr>
          <p:cNvSpPr>
            <a:spLocks noGrp="1"/>
          </p:cNvSpPr>
          <p:nvPr>
            <p:ph type="body" idx="1"/>
          </p:nvPr>
        </p:nvSpPr>
        <p:spPr>
          <a:xfrm>
            <a:off x="1076400" y="889810"/>
            <a:ext cx="6991200" cy="323698"/>
          </a:xfrm>
          <a:solidFill>
            <a:schemeClr val="accent1"/>
          </a:solidFill>
          <a:ln w="28575">
            <a:solidFill>
              <a:schemeClr val="tx1"/>
            </a:solidFill>
          </a:ln>
        </p:spPr>
        <p:txBody>
          <a:bodyPr lIns="0" tIns="18288" rIns="0" bIns="18288" anchor="ctr" anchorCtr="0"/>
          <a:lstStyle/>
          <a:p>
            <a:pPr marL="146050" indent="0" algn="ctr">
              <a:buNone/>
            </a:pPr>
            <a:r>
              <a:rPr lang="en-US" dirty="0">
                <a:solidFill>
                  <a:schemeClr val="lt1"/>
                </a:solidFill>
                <a:latin typeface="Manrope SemiBold"/>
              </a:rPr>
              <a:t>Average </a:t>
            </a:r>
            <a:r>
              <a:rPr lang="en-US" dirty="0">
                <a:solidFill>
                  <a:schemeClr val="lt1"/>
                </a:solidFill>
                <a:latin typeface="Manrope SemiBold"/>
                <a:sym typeface="Arial"/>
              </a:rPr>
              <a:t>Annual Household Expense Amounts by Type and State</a:t>
            </a:r>
          </a:p>
        </p:txBody>
      </p:sp>
      <p:pic>
        <p:nvPicPr>
          <p:cNvPr id="6" name="Picture 5">
            <a:extLst>
              <a:ext uri="{FF2B5EF4-FFF2-40B4-BE49-F238E27FC236}">
                <a16:creationId xmlns:a16="http://schemas.microsoft.com/office/drawing/2014/main" id="{B51C427A-5C9E-035E-697D-5868D5EFBE4A}"/>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Lst>
          </a:blip>
          <a:stretch>
            <a:fillRect/>
          </a:stretch>
        </p:blipFill>
        <p:spPr>
          <a:xfrm>
            <a:off x="1069025" y="1242148"/>
            <a:ext cx="7013323" cy="3719542"/>
          </a:xfrm>
          <a:prstGeom prst="rect">
            <a:avLst/>
          </a:prstGeom>
        </p:spPr>
      </p:pic>
    </p:spTree>
    <p:extLst>
      <p:ext uri="{BB962C8B-B14F-4D97-AF65-F5344CB8AC3E}">
        <p14:creationId xmlns:p14="http://schemas.microsoft.com/office/powerpoint/2010/main" val="3205873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1001224" y="2198225"/>
            <a:ext cx="4027976" cy="15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400" dirty="0">
                <a:solidFill>
                  <a:schemeClr val="lt2"/>
                </a:solidFill>
              </a:rPr>
              <a:t>HYPOTHESES AND CONCLUSIONS</a:t>
            </a: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pic>
        <p:nvPicPr>
          <p:cNvPr id="2" name="Picture 1">
            <a:extLst>
              <a:ext uri="{FF2B5EF4-FFF2-40B4-BE49-F238E27FC236}">
                <a16:creationId xmlns:a16="http://schemas.microsoft.com/office/drawing/2014/main" id="{78C5D467-E0D8-768D-2378-9242B06593A1}"/>
              </a:ext>
            </a:extLst>
          </p:cNvPr>
          <p:cNvPicPr>
            <a:picLocks noChangeAspect="1"/>
          </p:cNvPicPr>
          <p:nvPr/>
        </p:nvPicPr>
        <p:blipFill>
          <a:blip r:embed="rId3"/>
          <a:stretch>
            <a:fillRect/>
          </a:stretch>
        </p:blipFill>
        <p:spPr>
          <a:xfrm>
            <a:off x="5029200" y="1231925"/>
            <a:ext cx="3365284" cy="1932599"/>
          </a:xfrm>
          <a:prstGeom prst="rect">
            <a:avLst/>
          </a:prstGeom>
        </p:spPr>
      </p:pic>
    </p:spTree>
    <p:extLst>
      <p:ext uri="{BB962C8B-B14F-4D97-AF65-F5344CB8AC3E}">
        <p14:creationId xmlns:p14="http://schemas.microsoft.com/office/powerpoint/2010/main" val="1775984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73D14-D05C-19B9-8BA2-5FDBB15E4FA4}"/>
              </a:ext>
            </a:extLst>
          </p:cNvPr>
          <p:cNvSpPr>
            <a:spLocks noGrp="1"/>
          </p:cNvSpPr>
          <p:nvPr>
            <p:ph type="title"/>
          </p:nvPr>
        </p:nvSpPr>
        <p:spPr/>
        <p:txBody>
          <a:bodyPr/>
          <a:lstStyle/>
          <a:p>
            <a:r>
              <a:rPr lang="en-US" dirty="0"/>
              <a:t>HYPOTHESES AND CONCLUSIONS</a:t>
            </a:r>
          </a:p>
        </p:txBody>
      </p:sp>
      <p:sp>
        <p:nvSpPr>
          <p:cNvPr id="3" name="Text Placeholder 2">
            <a:extLst>
              <a:ext uri="{FF2B5EF4-FFF2-40B4-BE49-F238E27FC236}">
                <a16:creationId xmlns:a16="http://schemas.microsoft.com/office/drawing/2014/main" id="{4F1B857A-CDC6-272D-843E-1C3DECA9B60D}"/>
              </a:ext>
            </a:extLst>
          </p:cNvPr>
          <p:cNvSpPr>
            <a:spLocks noGrp="1"/>
          </p:cNvSpPr>
          <p:nvPr>
            <p:ph type="body" idx="1"/>
          </p:nvPr>
        </p:nvSpPr>
        <p:spPr>
          <a:xfrm>
            <a:off x="1076400" y="1135574"/>
            <a:ext cx="6991200" cy="3805136"/>
          </a:xfrm>
        </p:spPr>
        <p:txBody>
          <a:bodyPr/>
          <a:lstStyle/>
          <a:p>
            <a:pPr marL="146050" indent="0">
              <a:spcAft>
                <a:spcPts val="600"/>
              </a:spcAft>
              <a:buNone/>
            </a:pPr>
            <a:r>
              <a:rPr lang="en-US" sz="1000" b="1" dirty="0">
                <a:latin typeface="Roboto" panose="02000000000000000000" pitchFamily="2" charset="0"/>
                <a:ea typeface="Roboto" panose="02000000000000000000" pitchFamily="2" charset="0"/>
                <a:cs typeface="Roboto" panose="02000000000000000000" pitchFamily="2" charset="0"/>
              </a:rPr>
              <a:t>Hypotheses</a:t>
            </a:r>
          </a:p>
          <a:p>
            <a:pPr marL="146050" indent="0">
              <a:buNone/>
            </a:pPr>
            <a:r>
              <a:rPr lang="en-US" sz="1000" dirty="0">
                <a:latin typeface="Roboto" panose="02000000000000000000" pitchFamily="2" charset="0"/>
                <a:ea typeface="Roboto" panose="02000000000000000000" pitchFamily="2" charset="0"/>
                <a:cs typeface="Roboto" panose="02000000000000000000" pitchFamily="2" charset="0"/>
              </a:rPr>
              <a:t>1. The West and Northeast regions will have the highest annual household income and expense averages.</a:t>
            </a:r>
          </a:p>
          <a:p>
            <a:pPr marL="457200" lvl="1" indent="-182880" fontAlgn="base">
              <a:buFont typeface="Arial" panose="020B0604020202020204" pitchFamily="34" charset="0"/>
              <a:buChar char="•"/>
            </a:pPr>
            <a:r>
              <a:rPr lang="en-US" sz="1000" dirty="0">
                <a:latin typeface="Roboto" panose="02000000000000000000" pitchFamily="2" charset="0"/>
              </a:rPr>
              <a:t>Income Finding: Correct. The Northeast is highest at $83,909 and the West is second at $74,132.</a:t>
            </a:r>
          </a:p>
          <a:p>
            <a:pPr marL="457200" lvl="1" indent="-182880" fontAlgn="base">
              <a:spcAft>
                <a:spcPts val="600"/>
              </a:spcAft>
              <a:buFont typeface="Arial" panose="020B0604020202020204" pitchFamily="34" charset="0"/>
              <a:buChar char="•"/>
            </a:pPr>
            <a:r>
              <a:rPr lang="en-US" sz="1000" dirty="0">
                <a:latin typeface="Roboto" panose="02000000000000000000" pitchFamily="2" charset="0"/>
              </a:rPr>
              <a:t>Expense Finding: Correct. The Northeast is highest at $81,800 and the West is second at $80,113.</a:t>
            </a:r>
          </a:p>
          <a:p>
            <a:pPr marL="146050" indent="0">
              <a:buNone/>
            </a:pPr>
            <a:r>
              <a:rPr lang="en-US" sz="1000" dirty="0">
                <a:latin typeface="Roboto" panose="02000000000000000000" pitchFamily="2" charset="0"/>
                <a:ea typeface="Roboto" panose="02000000000000000000" pitchFamily="2" charset="0"/>
                <a:cs typeface="Roboto" panose="02000000000000000000" pitchFamily="2" charset="0"/>
              </a:rPr>
              <a:t>2. California and New York will have the highest annual state household income and expense averages.</a:t>
            </a:r>
          </a:p>
          <a:p>
            <a:pPr marL="457200" lvl="1" indent="-182880" fontAlgn="base">
              <a:buFont typeface="Arial" panose="020B0604020202020204" pitchFamily="34" charset="0"/>
              <a:buChar char="•"/>
            </a:pPr>
            <a:r>
              <a:rPr lang="en-US" sz="1000" dirty="0">
                <a:latin typeface="Roboto" panose="02000000000000000000" pitchFamily="2" charset="0"/>
              </a:rPr>
              <a:t>Income Finding: Incorrect. Washington D.C. is highest at $116,607; California is 9</a:t>
            </a:r>
            <a:r>
              <a:rPr lang="en-US" sz="1000" baseline="30000" dirty="0">
                <a:latin typeface="Roboto" panose="02000000000000000000" pitchFamily="2" charset="0"/>
              </a:rPr>
              <a:t>th</a:t>
            </a:r>
            <a:r>
              <a:rPr lang="en-US" sz="1000" dirty="0">
                <a:latin typeface="Roboto" panose="02000000000000000000" pitchFamily="2" charset="0"/>
              </a:rPr>
              <a:t> and New York is 13</a:t>
            </a:r>
            <a:r>
              <a:rPr lang="en-US" sz="1000" baseline="30000" dirty="0">
                <a:latin typeface="Roboto" panose="02000000000000000000" pitchFamily="2" charset="0"/>
              </a:rPr>
              <a:t>th</a:t>
            </a:r>
            <a:r>
              <a:rPr lang="en-US" sz="1000" dirty="0">
                <a:latin typeface="Roboto" panose="02000000000000000000" pitchFamily="2" charset="0"/>
              </a:rPr>
              <a:t>.</a:t>
            </a:r>
          </a:p>
          <a:p>
            <a:pPr marL="457200" lvl="1" indent="-182880" fontAlgn="base">
              <a:spcAft>
                <a:spcPts val="600"/>
              </a:spcAft>
              <a:buFont typeface="Arial" panose="020B0604020202020204" pitchFamily="34" charset="0"/>
              <a:buChar char="•"/>
            </a:pPr>
            <a:r>
              <a:rPr lang="en-US" sz="1000" dirty="0">
                <a:latin typeface="Roboto" panose="02000000000000000000" pitchFamily="2" charset="0"/>
              </a:rPr>
              <a:t>Expense Finding: Incorrect. Washington D.C. is highest at $120,290; California is 4</a:t>
            </a:r>
            <a:r>
              <a:rPr lang="en-US" sz="1000" baseline="30000" dirty="0">
                <a:latin typeface="Roboto" panose="02000000000000000000" pitchFamily="2" charset="0"/>
              </a:rPr>
              <a:t>th</a:t>
            </a:r>
            <a:r>
              <a:rPr lang="en-US" sz="1000" dirty="0">
                <a:latin typeface="Roboto" panose="02000000000000000000" pitchFamily="2" charset="0"/>
              </a:rPr>
              <a:t> and New York is 7</a:t>
            </a:r>
            <a:r>
              <a:rPr lang="en-US" sz="1000" baseline="30000" dirty="0">
                <a:latin typeface="Roboto" panose="02000000000000000000" pitchFamily="2" charset="0"/>
              </a:rPr>
              <a:t>th</a:t>
            </a:r>
            <a:r>
              <a:rPr lang="en-US" sz="1000" dirty="0">
                <a:latin typeface="Roboto" panose="02000000000000000000" pitchFamily="2" charset="0"/>
              </a:rPr>
              <a:t>.</a:t>
            </a:r>
            <a:endParaRPr lang="en-US" sz="1000" dirty="0">
              <a:latin typeface="Roboto" panose="02000000000000000000" pitchFamily="2" charset="0"/>
              <a:ea typeface="Roboto" panose="02000000000000000000" pitchFamily="2" charset="0"/>
              <a:cs typeface="Roboto" panose="02000000000000000000" pitchFamily="2" charset="0"/>
            </a:endParaRPr>
          </a:p>
          <a:p>
            <a:pPr marL="146050" indent="0">
              <a:buNone/>
            </a:pPr>
            <a:r>
              <a:rPr lang="en-US" sz="1000" dirty="0">
                <a:latin typeface="Roboto" panose="02000000000000000000" pitchFamily="2" charset="0"/>
                <a:ea typeface="Roboto" panose="02000000000000000000" pitchFamily="2" charset="0"/>
                <a:cs typeface="Roboto" panose="02000000000000000000" pitchFamily="2" charset="0"/>
              </a:rPr>
              <a:t>3. The Midwest region will have the highest annual profit average.</a:t>
            </a:r>
          </a:p>
          <a:p>
            <a:pPr marL="457200" lvl="1" indent="-182880" fontAlgn="base">
              <a:spcAft>
                <a:spcPts val="600"/>
              </a:spcAft>
              <a:buFont typeface="Arial" panose="020B0604020202020204" pitchFamily="34" charset="0"/>
              <a:buChar char="•"/>
            </a:pPr>
            <a:r>
              <a:rPr lang="en-US" sz="1000" dirty="0">
                <a:latin typeface="Roboto" panose="02000000000000000000" pitchFamily="2" charset="0"/>
              </a:rPr>
              <a:t>Finding: Incorrect. The Northeast is highest at $2,110; the Midwest is second highest at $1,509.</a:t>
            </a:r>
          </a:p>
          <a:p>
            <a:pPr marL="146050" indent="0">
              <a:buNone/>
            </a:pPr>
            <a:r>
              <a:rPr lang="en-US" sz="1000" dirty="0">
                <a:latin typeface="Roboto" panose="02000000000000000000" pitchFamily="2" charset="0"/>
                <a:ea typeface="Roboto" panose="02000000000000000000" pitchFamily="2" charset="0"/>
                <a:cs typeface="Roboto" panose="02000000000000000000" pitchFamily="2" charset="0"/>
              </a:rPr>
              <a:t>4. The Southeast region will have the lowest annual profit average.</a:t>
            </a:r>
          </a:p>
          <a:p>
            <a:pPr marL="457200" lvl="1" indent="-182880" fontAlgn="base">
              <a:spcAft>
                <a:spcPts val="600"/>
              </a:spcAft>
              <a:buFont typeface="Arial" panose="020B0604020202020204" pitchFamily="34" charset="0"/>
              <a:buChar char="•"/>
            </a:pPr>
            <a:r>
              <a:rPr lang="en-US" sz="1000" dirty="0">
                <a:latin typeface="Roboto" panose="02000000000000000000" pitchFamily="2" charset="0"/>
              </a:rPr>
              <a:t>Finding: Correct. The Southeast is the lowest at -$6,437.</a:t>
            </a:r>
          </a:p>
          <a:p>
            <a:pPr marL="146050" indent="0">
              <a:buNone/>
            </a:pPr>
            <a:r>
              <a:rPr lang="en-US" sz="1000" dirty="0">
                <a:latin typeface="Roboto" panose="02000000000000000000" pitchFamily="2" charset="0"/>
                <a:ea typeface="Roboto" panose="02000000000000000000" pitchFamily="2" charset="0"/>
                <a:cs typeface="Roboto" panose="02000000000000000000" pitchFamily="2" charset="0"/>
              </a:rPr>
              <a:t>5. Hawaii will have the highest annual state housing expense average.</a:t>
            </a:r>
          </a:p>
          <a:p>
            <a:pPr marL="457200" lvl="1" indent="-182880" fontAlgn="base">
              <a:spcAft>
                <a:spcPts val="600"/>
              </a:spcAft>
              <a:buFont typeface="Arial" panose="020B0604020202020204" pitchFamily="34" charset="0"/>
              <a:buChar char="•"/>
            </a:pPr>
            <a:r>
              <a:rPr lang="en-US" sz="1000" dirty="0">
                <a:latin typeface="Roboto" panose="02000000000000000000" pitchFamily="2" charset="0"/>
              </a:rPr>
              <a:t>Finding: Correct. Hawaii was the highest at $22,335 spent annually, with Massachusetts second at $21,448.</a:t>
            </a:r>
            <a:endParaRPr lang="en-US" sz="1000" dirty="0">
              <a:latin typeface="Roboto" panose="02000000000000000000" pitchFamily="2" charset="0"/>
              <a:ea typeface="Roboto" panose="02000000000000000000" pitchFamily="2" charset="0"/>
              <a:cs typeface="Roboto" panose="02000000000000000000" pitchFamily="2" charset="0"/>
            </a:endParaRPr>
          </a:p>
          <a:p>
            <a:pPr marL="146050" lvl="1" indent="0" fontAlgn="base">
              <a:buSzPts val="1300"/>
              <a:buNone/>
            </a:pPr>
            <a:r>
              <a:rPr lang="en-US" sz="1000" dirty="0">
                <a:latin typeface="Roboto" panose="02000000000000000000" pitchFamily="2" charset="0"/>
                <a:ea typeface="Roboto" panose="02000000000000000000" pitchFamily="2" charset="0"/>
                <a:cs typeface="Roboto" panose="02000000000000000000" pitchFamily="2" charset="0"/>
              </a:rPr>
              <a:t>6. Housing will be the highest average annual household expense across the US.</a:t>
            </a:r>
          </a:p>
          <a:p>
            <a:pPr marL="457200" lvl="1" indent="-182880" fontAlgn="base">
              <a:spcAft>
                <a:spcPts val="600"/>
              </a:spcAft>
              <a:buFont typeface="Arial" panose="020B0604020202020204" pitchFamily="34" charset="0"/>
              <a:buChar char="•"/>
            </a:pPr>
            <a:r>
              <a:rPr lang="en-US" sz="1000" dirty="0">
                <a:latin typeface="Roboto" panose="02000000000000000000" pitchFamily="2" charset="0"/>
              </a:rPr>
              <a:t>Finding: Incorrect. Housing is the 3</a:t>
            </a:r>
            <a:r>
              <a:rPr lang="en-US" sz="1000" baseline="30000" dirty="0">
                <a:latin typeface="Roboto" panose="02000000000000000000" pitchFamily="2" charset="0"/>
              </a:rPr>
              <a:t>rd</a:t>
            </a:r>
            <a:r>
              <a:rPr lang="en-US" sz="1000" dirty="0">
                <a:latin typeface="Roboto" panose="02000000000000000000" pitchFamily="2" charset="0"/>
              </a:rPr>
              <a:t> highest behind transportation and healthcare.</a:t>
            </a:r>
          </a:p>
          <a:p>
            <a:pPr marL="146050" lvl="1" indent="0" fontAlgn="base">
              <a:buSzPts val="1300"/>
              <a:buNone/>
            </a:pPr>
            <a:r>
              <a:rPr lang="en-US" sz="1000" dirty="0">
                <a:latin typeface="Roboto" panose="02000000000000000000" pitchFamily="2" charset="0"/>
                <a:ea typeface="Roboto" panose="02000000000000000000" pitchFamily="2" charset="0"/>
                <a:cs typeface="Roboto" panose="02000000000000000000" pitchFamily="2" charset="0"/>
              </a:rPr>
              <a:t>7. Housing will have the highest state-to-state average annual expense variance.</a:t>
            </a:r>
          </a:p>
          <a:p>
            <a:pPr marL="457200" lvl="1" indent="-182880" fontAlgn="base">
              <a:spcAft>
                <a:spcPts val="1200"/>
              </a:spcAft>
              <a:buFont typeface="Arial" panose="020B0604020202020204" pitchFamily="34" charset="0"/>
              <a:buChar char="•"/>
            </a:pPr>
            <a:r>
              <a:rPr lang="en-US" sz="1000" dirty="0">
                <a:latin typeface="Roboto" panose="02000000000000000000" pitchFamily="2" charset="0"/>
              </a:rPr>
              <a:t>Finding: Incorrect. Childcare has the highest variance at $28,093.49; housing is 3</a:t>
            </a:r>
            <a:r>
              <a:rPr lang="en-US" sz="1000" baseline="30000" dirty="0">
                <a:latin typeface="Roboto" panose="02000000000000000000" pitchFamily="2" charset="0"/>
              </a:rPr>
              <a:t>rd</a:t>
            </a:r>
            <a:r>
              <a:rPr lang="en-US" sz="1000" dirty="0">
                <a:latin typeface="Roboto" panose="02000000000000000000" pitchFamily="2" charset="0"/>
              </a:rPr>
              <a:t> highest with taxes at 2</a:t>
            </a:r>
            <a:r>
              <a:rPr lang="en-US" sz="1000" baseline="30000" dirty="0">
                <a:latin typeface="Roboto" panose="02000000000000000000" pitchFamily="2" charset="0"/>
              </a:rPr>
              <a:t>nd</a:t>
            </a:r>
            <a:r>
              <a:rPr lang="en-US" sz="1000" dirty="0">
                <a:latin typeface="Roboto" panose="02000000000000000000" pitchFamily="2" charset="0"/>
              </a:rPr>
              <a:t>.</a:t>
            </a:r>
          </a:p>
          <a:p>
            <a:pPr marL="146050" indent="0">
              <a:spcBef>
                <a:spcPts val="600"/>
              </a:spcBef>
              <a:buNone/>
            </a:pPr>
            <a:r>
              <a:rPr lang="en-US" sz="1000" b="1" dirty="0">
                <a:solidFill>
                  <a:srgbClr val="FF0000"/>
                </a:solidFill>
                <a:latin typeface="Roboto" panose="02000000000000000000" pitchFamily="2" charset="0"/>
                <a:ea typeface="Roboto" panose="02000000000000000000" pitchFamily="2" charset="0"/>
                <a:cs typeface="Roboto" panose="02000000000000000000" pitchFamily="2" charset="0"/>
              </a:rPr>
              <a:t>Important Note: </a:t>
            </a:r>
            <a:r>
              <a:rPr lang="en-US" sz="1000" dirty="0">
                <a:latin typeface="Roboto" panose="02000000000000000000" pitchFamily="2" charset="0"/>
                <a:ea typeface="Roboto" panose="02000000000000000000" pitchFamily="2" charset="0"/>
                <a:cs typeface="Roboto" panose="02000000000000000000" pitchFamily="2" charset="0"/>
              </a:rPr>
              <a:t>The dataset is based on a sample of counties from each state used to determine an average for the state. Results would very likely differ with all counties included.</a:t>
            </a:r>
          </a:p>
          <a:p>
            <a:endParaRPr lang="en-US" dirty="0"/>
          </a:p>
        </p:txBody>
      </p:sp>
    </p:spTree>
    <p:extLst>
      <p:ext uri="{BB962C8B-B14F-4D97-AF65-F5344CB8AC3E}">
        <p14:creationId xmlns:p14="http://schemas.microsoft.com/office/powerpoint/2010/main" val="987572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73D14-D05C-19B9-8BA2-5FDBB15E4FA4}"/>
              </a:ext>
            </a:extLst>
          </p:cNvPr>
          <p:cNvSpPr>
            <a:spLocks noGrp="1"/>
          </p:cNvSpPr>
          <p:nvPr>
            <p:ph type="title"/>
          </p:nvPr>
        </p:nvSpPr>
        <p:spPr/>
        <p:txBody>
          <a:bodyPr/>
          <a:lstStyle/>
          <a:p>
            <a:r>
              <a:rPr lang="en-US" dirty="0"/>
              <a:t>HYPOTHESES AND CONCLUSIONS</a:t>
            </a:r>
          </a:p>
        </p:txBody>
      </p:sp>
      <p:sp>
        <p:nvSpPr>
          <p:cNvPr id="3" name="Text Placeholder 2">
            <a:extLst>
              <a:ext uri="{FF2B5EF4-FFF2-40B4-BE49-F238E27FC236}">
                <a16:creationId xmlns:a16="http://schemas.microsoft.com/office/drawing/2014/main" id="{4F1B857A-CDC6-272D-843E-1C3DECA9B60D}"/>
              </a:ext>
            </a:extLst>
          </p:cNvPr>
          <p:cNvSpPr>
            <a:spLocks noGrp="1"/>
          </p:cNvSpPr>
          <p:nvPr>
            <p:ph type="body" idx="1"/>
          </p:nvPr>
        </p:nvSpPr>
        <p:spPr>
          <a:xfrm>
            <a:off x="1076400" y="1135574"/>
            <a:ext cx="6991200" cy="3805136"/>
          </a:xfrm>
        </p:spPr>
        <p:txBody>
          <a:bodyPr/>
          <a:lstStyle/>
          <a:p>
            <a:pPr marL="146050" indent="0">
              <a:spcAft>
                <a:spcPts val="600"/>
              </a:spcAft>
              <a:buNone/>
            </a:pPr>
            <a:r>
              <a:rPr lang="en-US" sz="1000" b="1" dirty="0">
                <a:latin typeface="Roboto" panose="02000000000000000000" pitchFamily="2" charset="0"/>
                <a:ea typeface="Roboto" panose="02000000000000000000" pitchFamily="2" charset="0"/>
                <a:cs typeface="Roboto" panose="02000000000000000000" pitchFamily="2" charset="0"/>
              </a:rPr>
              <a:t>Conclusions</a:t>
            </a:r>
          </a:p>
          <a:p>
            <a:pPr>
              <a:spcAft>
                <a:spcPts val="600"/>
              </a:spcAft>
              <a:buFont typeface="Arial" panose="020B0604020202020204" pitchFamily="34" charset="0"/>
              <a:buChar char="•"/>
            </a:pPr>
            <a:r>
              <a:rPr lang="en-US" sz="1000" dirty="0">
                <a:latin typeface="Roboto" panose="02000000000000000000" pitchFamily="2" charset="0"/>
                <a:ea typeface="Roboto" panose="02000000000000000000" pitchFamily="2" charset="0"/>
                <a:cs typeface="Roboto" panose="02000000000000000000" pitchFamily="2" charset="0"/>
              </a:rPr>
              <a:t>The highest average annual household income is found in the Northeast. The top five states are all located in this region: Washington D.C., New Jersey, Connecticut, Rhode Island, and Massachusetts.</a:t>
            </a:r>
          </a:p>
          <a:p>
            <a:pPr>
              <a:spcAft>
                <a:spcPts val="600"/>
              </a:spcAft>
              <a:buFont typeface="Arial" panose="020B0604020202020204" pitchFamily="34" charset="0"/>
              <a:buChar char="•"/>
            </a:pPr>
            <a:r>
              <a:rPr lang="en-US" sz="1000" dirty="0">
                <a:latin typeface="Roboto" panose="02000000000000000000" pitchFamily="2" charset="0"/>
                <a:ea typeface="Roboto" panose="02000000000000000000" pitchFamily="2" charset="0"/>
                <a:cs typeface="Roboto" panose="02000000000000000000" pitchFamily="2" charset="0"/>
              </a:rPr>
              <a:t>The highest average annual household expense is found in the Northeast and West. The top five states are: Washington D.C., Hawaii, Massachusetts, California, and New Jersey.</a:t>
            </a:r>
          </a:p>
          <a:p>
            <a:pPr>
              <a:spcAft>
                <a:spcPts val="600"/>
              </a:spcAft>
              <a:buFont typeface="Arial" panose="020B0604020202020204" pitchFamily="34" charset="0"/>
              <a:buChar char="•"/>
            </a:pPr>
            <a:r>
              <a:rPr lang="en-US" sz="1000" dirty="0">
                <a:latin typeface="Roboto" panose="02000000000000000000" pitchFamily="2" charset="0"/>
                <a:ea typeface="Roboto" panose="02000000000000000000" pitchFamily="2" charset="0"/>
                <a:cs typeface="Roboto" panose="02000000000000000000" pitchFamily="2" charset="0"/>
              </a:rPr>
              <a:t>The highest average annual household profit is found in the middle Northeast and upper Midwest. The top five states are: Rhode Island, Maryland, New Hampshire, North Dakota, and Connecticut. These states are followed by New Jersey, Iowa, Minnesota Ohio, and Pennsylvania, all also found in the middle Northeast to upper Midwest.</a:t>
            </a:r>
          </a:p>
          <a:p>
            <a:pPr>
              <a:spcAft>
                <a:spcPts val="600"/>
              </a:spcAft>
              <a:buFont typeface="Arial" panose="020B0604020202020204" pitchFamily="34" charset="0"/>
              <a:buChar char="•"/>
            </a:pPr>
            <a:r>
              <a:rPr lang="en-US" sz="1000" dirty="0">
                <a:latin typeface="Roboto" panose="02000000000000000000" pitchFamily="2" charset="0"/>
              </a:rPr>
              <a:t>The lowest average annual household profit is found in the Southeast. Seven of the lowest thirteen states are found in this region: West Virginia, Alabama, Louisiana, Mississippi, North Carolina, Florida, and Kentucky.</a:t>
            </a:r>
          </a:p>
          <a:p>
            <a:pPr>
              <a:buFont typeface="Arial" panose="020B0604020202020204" pitchFamily="34" charset="0"/>
              <a:buChar char="•"/>
            </a:pPr>
            <a:r>
              <a:rPr lang="en-US" sz="1000" dirty="0">
                <a:latin typeface="Roboto" panose="02000000000000000000" pitchFamily="2" charset="0"/>
              </a:rPr>
              <a:t>Determining the best place to live financially depends on many factors. For example:</a:t>
            </a:r>
          </a:p>
          <a:p>
            <a:pPr lvl="1">
              <a:buFont typeface="Courier New" panose="02070309020205020404" pitchFamily="49" charset="0"/>
              <a:buChar char="o"/>
            </a:pPr>
            <a:r>
              <a:rPr lang="en-US" sz="1000" dirty="0">
                <a:latin typeface="Roboto" panose="02000000000000000000" pitchFamily="2" charset="0"/>
              </a:rPr>
              <a:t>If you are on a fixed income or able to work remote, focus on less expensive states to maximize income.</a:t>
            </a:r>
          </a:p>
          <a:p>
            <a:pPr lvl="1">
              <a:buFont typeface="Courier New" panose="02070309020205020404" pitchFamily="49" charset="0"/>
              <a:buChar char="o"/>
            </a:pPr>
            <a:r>
              <a:rPr lang="en-US" sz="1000" dirty="0">
                <a:latin typeface="Roboto" panose="02000000000000000000" pitchFamily="2" charset="0"/>
              </a:rPr>
              <a:t>If a certain expense(s) doesn’t apply, look at areas with higher income without factoring in that expense.</a:t>
            </a:r>
          </a:p>
          <a:p>
            <a:pPr lvl="2">
              <a:spcBef>
                <a:spcPts val="0"/>
              </a:spcBef>
              <a:spcAft>
                <a:spcPts val="600"/>
              </a:spcAft>
              <a:buFont typeface="Wingdings" panose="05000000000000000000" pitchFamily="2" charset="2"/>
              <a:buChar char="Ø"/>
            </a:pPr>
            <a:r>
              <a:rPr lang="en-US" sz="1000" dirty="0">
                <a:latin typeface="Roboto" panose="02000000000000000000" pitchFamily="2" charset="0"/>
              </a:rPr>
              <a:t>Example: Washington D.C. is the #1 state in highest average annual household income and expense. However, if childcare doesn’t apply to you, Washington D.C. drops down to #6 highest average annual household expense while remaining #1 in income.</a:t>
            </a:r>
          </a:p>
          <a:p>
            <a:pPr marL="457200" lvl="2" indent="-311150">
              <a:spcBef>
                <a:spcPts val="0"/>
              </a:spcBef>
              <a:spcAft>
                <a:spcPts val="600"/>
              </a:spcAft>
              <a:buSzPts val="1300"/>
              <a:buFont typeface="Arial" panose="020B0604020202020204" pitchFamily="34" charset="0"/>
              <a:buChar char="•"/>
            </a:pPr>
            <a:r>
              <a:rPr lang="en-US" sz="1000" dirty="0">
                <a:latin typeface="Roboto" panose="02000000000000000000" pitchFamily="2" charset="0"/>
                <a:ea typeface="Roboto" panose="02000000000000000000" pitchFamily="2" charset="0"/>
                <a:cs typeface="Roboto" panose="02000000000000000000" pitchFamily="2" charset="0"/>
              </a:rPr>
              <a:t>It’s also important to keep in mind other demographic factors that may impact the numbers. For example, Arizona, California, New Mexico, and Florida are all in the bottom twelve states for lowest average annual household profit, however, are popular retirement locations which could pull down the average income numbers.</a:t>
            </a:r>
            <a:endParaRPr lang="en-US" sz="1000" dirty="0">
              <a:latin typeface="Roboto" panose="02000000000000000000" pitchFamily="2" charset="0"/>
            </a:endParaRPr>
          </a:p>
          <a:p>
            <a:pPr marL="146050" indent="0">
              <a:buNone/>
            </a:pPr>
            <a:r>
              <a:rPr lang="en-US" sz="1000" b="1" dirty="0">
                <a:solidFill>
                  <a:srgbClr val="FF0000"/>
                </a:solidFill>
                <a:latin typeface="Roboto" panose="02000000000000000000" pitchFamily="2" charset="0"/>
                <a:ea typeface="Roboto" panose="02000000000000000000" pitchFamily="2" charset="0"/>
                <a:cs typeface="Roboto" panose="02000000000000000000" pitchFamily="2" charset="0"/>
              </a:rPr>
              <a:t>Important Note: </a:t>
            </a:r>
            <a:r>
              <a:rPr lang="en-US" sz="1000" dirty="0">
                <a:latin typeface="Roboto" panose="02000000000000000000" pitchFamily="2" charset="0"/>
                <a:ea typeface="Roboto" panose="02000000000000000000" pitchFamily="2" charset="0"/>
                <a:cs typeface="Roboto" panose="02000000000000000000" pitchFamily="2" charset="0"/>
              </a:rPr>
              <a:t>The dataset is based on a sample of counties from each state used to determine an average for the state. Results would very likely differ with all counties included.</a:t>
            </a:r>
          </a:p>
          <a:p>
            <a:endParaRPr lang="en-US" dirty="0"/>
          </a:p>
        </p:txBody>
      </p:sp>
    </p:spTree>
    <p:extLst>
      <p:ext uri="{BB962C8B-B14F-4D97-AF65-F5344CB8AC3E}">
        <p14:creationId xmlns:p14="http://schemas.microsoft.com/office/powerpoint/2010/main" val="3042075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1001223" y="2198225"/>
            <a:ext cx="4544171" cy="15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400" dirty="0">
                <a:solidFill>
                  <a:schemeClr val="lt2"/>
                </a:solidFill>
              </a:rPr>
              <a:t>APPENDIX - RSTUDIO, PYTHON, TABLEAU</a:t>
            </a:r>
            <a:endParaRPr lang="en-US" sz="3400"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9F8A1AF2-C2A0-EFFB-5874-A6E640BAD122}"/>
              </a:ext>
            </a:extLst>
          </p:cNvPr>
          <p:cNvPicPr>
            <a:picLocks noChangeAspect="1"/>
          </p:cNvPicPr>
          <p:nvPr/>
        </p:nvPicPr>
        <p:blipFill>
          <a:blip r:embed="rId3"/>
          <a:stretch>
            <a:fillRect/>
          </a:stretch>
        </p:blipFill>
        <p:spPr>
          <a:xfrm>
            <a:off x="5700087" y="1242707"/>
            <a:ext cx="2304488" cy="2658086"/>
          </a:xfrm>
          <a:prstGeom prst="rect">
            <a:avLst/>
          </a:prstGeom>
        </p:spPr>
      </p:pic>
    </p:spTree>
    <p:extLst>
      <p:ext uri="{BB962C8B-B14F-4D97-AF65-F5344CB8AC3E}">
        <p14:creationId xmlns:p14="http://schemas.microsoft.com/office/powerpoint/2010/main" val="542123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B20AA-39D4-D081-9EEA-763113428281}"/>
              </a:ext>
            </a:extLst>
          </p:cNvPr>
          <p:cNvSpPr>
            <a:spLocks noGrp="1"/>
          </p:cNvSpPr>
          <p:nvPr>
            <p:ph type="title"/>
          </p:nvPr>
        </p:nvSpPr>
        <p:spPr>
          <a:xfrm>
            <a:off x="588899" y="520925"/>
            <a:ext cx="7966151" cy="708000"/>
          </a:xfrm>
        </p:spPr>
        <p:txBody>
          <a:bodyPr/>
          <a:lstStyle/>
          <a:p>
            <a:r>
              <a:rPr lang="en-US" dirty="0"/>
              <a:t>APPENDIX – RSTUDIO, PYTHON, TABLEAU</a:t>
            </a:r>
          </a:p>
        </p:txBody>
      </p:sp>
      <p:sp>
        <p:nvSpPr>
          <p:cNvPr id="3" name="Text Placeholder 2">
            <a:extLst>
              <a:ext uri="{FF2B5EF4-FFF2-40B4-BE49-F238E27FC236}">
                <a16:creationId xmlns:a16="http://schemas.microsoft.com/office/drawing/2014/main" id="{48F489BC-5472-F44D-B0D9-E1D14C49A694}"/>
              </a:ext>
            </a:extLst>
          </p:cNvPr>
          <p:cNvSpPr>
            <a:spLocks noGrp="1"/>
          </p:cNvSpPr>
          <p:nvPr>
            <p:ph type="body" idx="1"/>
          </p:nvPr>
        </p:nvSpPr>
        <p:spPr>
          <a:xfrm>
            <a:off x="1076375" y="1228925"/>
            <a:ext cx="6991200" cy="3682288"/>
          </a:xfrm>
        </p:spPr>
        <p:txBody>
          <a:bodyPr/>
          <a:lstStyle/>
          <a:p>
            <a:pPr>
              <a:buFont typeface="Arial" panose="020B0604020202020204" pitchFamily="34" charset="0"/>
              <a:buChar char="•"/>
            </a:pPr>
            <a:r>
              <a:rPr lang="en-US" b="1" u="sng" dirty="0"/>
              <a:t>RStudio Code</a:t>
            </a:r>
          </a:p>
          <a:p>
            <a:pPr marL="146050" indent="0">
              <a:buNone/>
            </a:pPr>
            <a:endParaRPr lang="en-US" dirty="0"/>
          </a:p>
          <a:p>
            <a:endParaRPr lang="en-US" dirty="0"/>
          </a:p>
          <a:p>
            <a:endParaRPr lang="en-US" dirty="0"/>
          </a:p>
          <a:p>
            <a:endParaRPr lang="en-US" dirty="0"/>
          </a:p>
          <a:p>
            <a:pPr>
              <a:buFont typeface="Arial" panose="020B0604020202020204" pitchFamily="34" charset="0"/>
              <a:buChar char="•"/>
            </a:pPr>
            <a:r>
              <a:rPr lang="en-US" b="1" u="sng" dirty="0"/>
              <a:t>Python Code</a:t>
            </a:r>
          </a:p>
          <a:p>
            <a:pPr marL="146050" indent="0">
              <a:buNone/>
            </a:pPr>
            <a:endParaRPr lang="en-US" dirty="0"/>
          </a:p>
          <a:p>
            <a:pPr marL="146050" indent="0">
              <a:buNone/>
            </a:pPr>
            <a:endParaRPr lang="en-US" dirty="0"/>
          </a:p>
          <a:p>
            <a:pPr marL="146050" indent="0">
              <a:buNone/>
            </a:pPr>
            <a:endParaRPr lang="en-US" dirty="0"/>
          </a:p>
          <a:p>
            <a:pPr marL="146050" indent="0">
              <a:buNone/>
            </a:pPr>
            <a:endParaRPr lang="en-US" dirty="0"/>
          </a:p>
          <a:p>
            <a:pPr>
              <a:buFont typeface="Arial" panose="020B0604020202020204" pitchFamily="34" charset="0"/>
              <a:buChar char="•"/>
            </a:pPr>
            <a:endParaRPr lang="en-US" b="1" u="sng" dirty="0"/>
          </a:p>
          <a:p>
            <a:pPr>
              <a:buFont typeface="Arial" panose="020B0604020202020204" pitchFamily="34" charset="0"/>
              <a:buChar char="•"/>
            </a:pPr>
            <a:r>
              <a:rPr lang="en-US" b="1" u="sng" dirty="0"/>
              <a:t>Tableau</a:t>
            </a:r>
          </a:p>
          <a:p>
            <a:pPr marL="146050" indent="0">
              <a:buNone/>
            </a:pPr>
            <a:endParaRPr lang="en-US" dirty="0"/>
          </a:p>
        </p:txBody>
      </p:sp>
      <p:graphicFrame>
        <p:nvGraphicFramePr>
          <p:cNvPr id="5" name="Object 4">
            <a:extLst>
              <a:ext uri="{FF2B5EF4-FFF2-40B4-BE49-F238E27FC236}">
                <a16:creationId xmlns:a16="http://schemas.microsoft.com/office/drawing/2014/main" id="{9216A6FB-7D65-878D-0DCA-71150EF561E3}"/>
              </a:ext>
            </a:extLst>
          </p:cNvPr>
          <p:cNvGraphicFramePr>
            <a:graphicFrameLocks noChangeAspect="1"/>
          </p:cNvGraphicFramePr>
          <p:nvPr>
            <p:extLst>
              <p:ext uri="{D42A27DB-BD31-4B8C-83A1-F6EECF244321}">
                <p14:modId xmlns:p14="http://schemas.microsoft.com/office/powerpoint/2010/main" val="3944713421"/>
              </p:ext>
            </p:extLst>
          </p:nvPr>
        </p:nvGraphicFramePr>
        <p:xfrm>
          <a:off x="1526458" y="2459662"/>
          <a:ext cx="914400" cy="771525"/>
        </p:xfrm>
        <a:graphic>
          <a:graphicData uri="http://schemas.openxmlformats.org/presentationml/2006/ole">
            <mc:AlternateContent xmlns:mc="http://schemas.openxmlformats.org/markup-compatibility/2006">
              <mc:Choice xmlns:v="urn:schemas-microsoft-com:vml" Requires="v">
                <p:oleObj name="Packager Shell Object" showAsIcon="1" r:id="rId2" imgW="914400" imgH="771525" progId="Package">
                  <p:embed/>
                </p:oleObj>
              </mc:Choice>
              <mc:Fallback>
                <p:oleObj name="Packager Shell Object" showAsIcon="1" r:id="rId2" imgW="914400" imgH="771525" progId="Package">
                  <p:embed/>
                  <p:pic>
                    <p:nvPicPr>
                      <p:cNvPr id="0" name=""/>
                      <p:cNvPicPr/>
                      <p:nvPr/>
                    </p:nvPicPr>
                    <p:blipFill>
                      <a:blip r:embed="rId3"/>
                      <a:stretch>
                        <a:fillRect/>
                      </a:stretch>
                    </p:blipFill>
                    <p:spPr>
                      <a:xfrm>
                        <a:off x="1526458" y="2459662"/>
                        <a:ext cx="914400" cy="771525"/>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CC104A6B-83A6-ED38-468F-AA2EB0363586}"/>
              </a:ext>
            </a:extLst>
          </p:cNvPr>
          <p:cNvGraphicFramePr>
            <a:graphicFrameLocks noChangeAspect="1"/>
          </p:cNvGraphicFramePr>
          <p:nvPr>
            <p:extLst>
              <p:ext uri="{D42A27DB-BD31-4B8C-83A1-F6EECF244321}">
                <p14:modId xmlns:p14="http://schemas.microsoft.com/office/powerpoint/2010/main" val="1411136564"/>
              </p:ext>
            </p:extLst>
          </p:nvPr>
        </p:nvGraphicFramePr>
        <p:xfrm>
          <a:off x="1526458" y="3553424"/>
          <a:ext cx="914400" cy="771525"/>
        </p:xfrm>
        <a:graphic>
          <a:graphicData uri="http://schemas.openxmlformats.org/presentationml/2006/ole">
            <mc:AlternateContent xmlns:mc="http://schemas.openxmlformats.org/markup-compatibility/2006">
              <mc:Choice xmlns:v="urn:schemas-microsoft-com:vml" Requires="v">
                <p:oleObj name="Packager Shell Object" showAsIcon="1" r:id="rId4" imgW="914400" imgH="771525" progId="Package">
                  <p:embed/>
                </p:oleObj>
              </mc:Choice>
              <mc:Fallback>
                <p:oleObj name="Packager Shell Object" showAsIcon="1" r:id="rId4" imgW="914400" imgH="771525" progId="Package">
                  <p:embed/>
                  <p:pic>
                    <p:nvPicPr>
                      <p:cNvPr id="0" name=""/>
                      <p:cNvPicPr/>
                      <p:nvPr/>
                    </p:nvPicPr>
                    <p:blipFill>
                      <a:blip r:embed="rId5"/>
                      <a:stretch>
                        <a:fillRect/>
                      </a:stretch>
                    </p:blipFill>
                    <p:spPr>
                      <a:xfrm>
                        <a:off x="1526458" y="3553424"/>
                        <a:ext cx="914400" cy="77152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B0F25B7F-C5B6-DF0B-A6AF-D614CF917035}"/>
              </a:ext>
            </a:extLst>
          </p:cNvPr>
          <p:cNvGraphicFramePr>
            <a:graphicFrameLocks noChangeAspect="1"/>
          </p:cNvGraphicFramePr>
          <p:nvPr>
            <p:extLst>
              <p:ext uri="{D42A27DB-BD31-4B8C-83A1-F6EECF244321}">
                <p14:modId xmlns:p14="http://schemas.microsoft.com/office/powerpoint/2010/main" val="1917727392"/>
              </p:ext>
            </p:extLst>
          </p:nvPr>
        </p:nvGraphicFramePr>
        <p:xfrm>
          <a:off x="1526458" y="1551162"/>
          <a:ext cx="914400" cy="771525"/>
        </p:xfrm>
        <a:graphic>
          <a:graphicData uri="http://schemas.openxmlformats.org/presentationml/2006/ole">
            <mc:AlternateContent xmlns:mc="http://schemas.openxmlformats.org/markup-compatibility/2006">
              <mc:Choice xmlns:v="urn:schemas-microsoft-com:vml" Requires="v">
                <p:oleObj name="Packager Shell Object" showAsIcon="1" r:id="rId6" imgW="914400" imgH="771525" progId="Package">
                  <p:embed/>
                </p:oleObj>
              </mc:Choice>
              <mc:Fallback>
                <p:oleObj name="Packager Shell Object" showAsIcon="1" r:id="rId6" imgW="914400" imgH="771525" progId="Package">
                  <p:embed/>
                  <p:pic>
                    <p:nvPicPr>
                      <p:cNvPr id="0" name=""/>
                      <p:cNvPicPr/>
                      <p:nvPr/>
                    </p:nvPicPr>
                    <p:blipFill>
                      <a:blip r:embed="rId7"/>
                      <a:stretch>
                        <a:fillRect/>
                      </a:stretch>
                    </p:blipFill>
                    <p:spPr>
                      <a:xfrm>
                        <a:off x="1526458" y="1551162"/>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756553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7"/>
        <p:cNvGrpSpPr/>
        <p:nvPr/>
      </p:nvGrpSpPr>
      <p:grpSpPr>
        <a:xfrm>
          <a:off x="0" y="0"/>
          <a:ext cx="0" cy="0"/>
          <a:chOff x="0" y="0"/>
          <a:chExt cx="0" cy="0"/>
        </a:xfrm>
      </p:grpSpPr>
      <p:sp>
        <p:nvSpPr>
          <p:cNvPr id="1738" name="Google Shape;1738;p40"/>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739" name="Google Shape;1739;p40"/>
          <p:cNvSpPr txBox="1">
            <a:spLocks noGrp="1"/>
          </p:cNvSpPr>
          <p:nvPr>
            <p:ph type="subTitle" idx="1"/>
          </p:nvPr>
        </p:nvSpPr>
        <p:spPr>
          <a:xfrm>
            <a:off x="1746575" y="1668324"/>
            <a:ext cx="2936038" cy="78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CAPSTONE II PROJECT OVERVIEW</a:t>
            </a:r>
            <a:endParaRPr dirty="0"/>
          </a:p>
        </p:txBody>
      </p:sp>
      <p:sp>
        <p:nvSpPr>
          <p:cNvPr id="1740" name="Google Shape;1740;p40"/>
          <p:cNvSpPr txBox="1">
            <a:spLocks noGrp="1"/>
          </p:cNvSpPr>
          <p:nvPr>
            <p:ph type="title" idx="2"/>
          </p:nvPr>
        </p:nvSpPr>
        <p:spPr>
          <a:xfrm>
            <a:off x="817950" y="1668324"/>
            <a:ext cx="876300" cy="6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741" name="Google Shape;1741;p40"/>
          <p:cNvSpPr txBox="1">
            <a:spLocks noGrp="1"/>
          </p:cNvSpPr>
          <p:nvPr>
            <p:ph type="subTitle" idx="3"/>
          </p:nvPr>
        </p:nvSpPr>
        <p:spPr>
          <a:xfrm>
            <a:off x="1746574" y="3224098"/>
            <a:ext cx="2825425" cy="78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HYPOTHESES AND CONCLUSIONS</a:t>
            </a:r>
          </a:p>
        </p:txBody>
      </p:sp>
      <p:sp>
        <p:nvSpPr>
          <p:cNvPr id="1742" name="Google Shape;1742;p40"/>
          <p:cNvSpPr txBox="1">
            <a:spLocks noGrp="1"/>
          </p:cNvSpPr>
          <p:nvPr>
            <p:ph type="title" idx="4"/>
          </p:nvPr>
        </p:nvSpPr>
        <p:spPr>
          <a:xfrm>
            <a:off x="817950" y="3224098"/>
            <a:ext cx="876300" cy="6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dirty="0"/>
          </a:p>
        </p:txBody>
      </p:sp>
      <p:sp>
        <p:nvSpPr>
          <p:cNvPr id="1743" name="Google Shape;1743;p40"/>
          <p:cNvSpPr txBox="1">
            <a:spLocks noGrp="1"/>
          </p:cNvSpPr>
          <p:nvPr>
            <p:ph type="subTitle" idx="5"/>
          </p:nvPr>
        </p:nvSpPr>
        <p:spPr>
          <a:xfrm>
            <a:off x="5808625" y="1668324"/>
            <a:ext cx="2560200" cy="78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DATASET ANALYSIS</a:t>
            </a:r>
          </a:p>
        </p:txBody>
      </p:sp>
      <p:sp>
        <p:nvSpPr>
          <p:cNvPr id="1744" name="Google Shape;1744;p40"/>
          <p:cNvSpPr txBox="1">
            <a:spLocks noGrp="1"/>
          </p:cNvSpPr>
          <p:nvPr>
            <p:ph type="title" idx="6"/>
          </p:nvPr>
        </p:nvSpPr>
        <p:spPr>
          <a:xfrm>
            <a:off x="4880000" y="1668324"/>
            <a:ext cx="876300" cy="6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dirty="0"/>
          </a:p>
        </p:txBody>
      </p:sp>
      <p:sp>
        <p:nvSpPr>
          <p:cNvPr id="1745" name="Google Shape;1745;p40"/>
          <p:cNvSpPr txBox="1">
            <a:spLocks noGrp="1"/>
          </p:cNvSpPr>
          <p:nvPr>
            <p:ph type="subTitle" idx="7"/>
          </p:nvPr>
        </p:nvSpPr>
        <p:spPr>
          <a:xfrm>
            <a:off x="5808624" y="3224098"/>
            <a:ext cx="3165770" cy="78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APPENDIX – RSTUDIO, PYTHON, TABLEAU</a:t>
            </a:r>
            <a:endParaRPr dirty="0"/>
          </a:p>
        </p:txBody>
      </p:sp>
      <p:sp>
        <p:nvSpPr>
          <p:cNvPr id="1746" name="Google Shape;1746;p40"/>
          <p:cNvSpPr txBox="1">
            <a:spLocks noGrp="1"/>
          </p:cNvSpPr>
          <p:nvPr>
            <p:ph type="title" idx="8"/>
          </p:nvPr>
        </p:nvSpPr>
        <p:spPr>
          <a:xfrm>
            <a:off x="4880000" y="3224098"/>
            <a:ext cx="876300" cy="6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cxnSp>
        <p:nvCxnSpPr>
          <p:cNvPr id="1747" name="Google Shape;1747;p40"/>
          <p:cNvCxnSpPr/>
          <p:nvPr/>
        </p:nvCxnSpPr>
        <p:spPr>
          <a:xfrm>
            <a:off x="847050" y="2421800"/>
            <a:ext cx="818100" cy="0"/>
          </a:xfrm>
          <a:prstGeom prst="straightConnector1">
            <a:avLst/>
          </a:prstGeom>
          <a:noFill/>
          <a:ln w="28575" cap="flat" cmpd="sng">
            <a:solidFill>
              <a:schemeClr val="dk1"/>
            </a:solidFill>
            <a:prstDash val="solid"/>
            <a:round/>
            <a:headEnd type="none" w="med" len="med"/>
            <a:tailEnd type="none" w="med" len="med"/>
          </a:ln>
        </p:spPr>
      </p:cxnSp>
      <p:cxnSp>
        <p:nvCxnSpPr>
          <p:cNvPr id="1748" name="Google Shape;1748;p40"/>
          <p:cNvCxnSpPr/>
          <p:nvPr/>
        </p:nvCxnSpPr>
        <p:spPr>
          <a:xfrm>
            <a:off x="847050" y="3977588"/>
            <a:ext cx="818100" cy="0"/>
          </a:xfrm>
          <a:prstGeom prst="straightConnector1">
            <a:avLst/>
          </a:prstGeom>
          <a:noFill/>
          <a:ln w="28575" cap="flat" cmpd="sng">
            <a:solidFill>
              <a:schemeClr val="dk1"/>
            </a:solidFill>
            <a:prstDash val="solid"/>
            <a:round/>
            <a:headEnd type="none" w="med" len="med"/>
            <a:tailEnd type="none" w="med" len="med"/>
          </a:ln>
        </p:spPr>
      </p:cxnSp>
      <p:cxnSp>
        <p:nvCxnSpPr>
          <p:cNvPr id="1749" name="Google Shape;1749;p40"/>
          <p:cNvCxnSpPr/>
          <p:nvPr/>
        </p:nvCxnSpPr>
        <p:spPr>
          <a:xfrm>
            <a:off x="4909100" y="2421800"/>
            <a:ext cx="818100" cy="0"/>
          </a:xfrm>
          <a:prstGeom prst="straightConnector1">
            <a:avLst/>
          </a:prstGeom>
          <a:noFill/>
          <a:ln w="28575" cap="flat" cmpd="sng">
            <a:solidFill>
              <a:schemeClr val="dk1"/>
            </a:solidFill>
            <a:prstDash val="solid"/>
            <a:round/>
            <a:headEnd type="none" w="med" len="med"/>
            <a:tailEnd type="none" w="med" len="med"/>
          </a:ln>
        </p:spPr>
      </p:cxnSp>
      <p:cxnSp>
        <p:nvCxnSpPr>
          <p:cNvPr id="1750" name="Google Shape;1750;p40"/>
          <p:cNvCxnSpPr/>
          <p:nvPr/>
        </p:nvCxnSpPr>
        <p:spPr>
          <a:xfrm>
            <a:off x="4909100" y="3977588"/>
            <a:ext cx="8181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1001225" y="2198225"/>
            <a:ext cx="2974500" cy="15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400" dirty="0">
                <a:solidFill>
                  <a:schemeClr val="lt2"/>
                </a:solidFill>
              </a:rPr>
              <a:t>CAPSTONE II PROJECT OVERVIEW</a:t>
            </a:r>
            <a:endParaRPr sz="3400"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pic>
        <p:nvPicPr>
          <p:cNvPr id="2" name="Picture 1">
            <a:extLst>
              <a:ext uri="{FF2B5EF4-FFF2-40B4-BE49-F238E27FC236}">
                <a16:creationId xmlns:a16="http://schemas.microsoft.com/office/drawing/2014/main" id="{E402E8C7-7AD6-1C6C-AE6E-AF4ADBD55CE6}"/>
              </a:ext>
            </a:extLst>
          </p:cNvPr>
          <p:cNvPicPr>
            <a:picLocks noChangeAspect="1"/>
          </p:cNvPicPr>
          <p:nvPr/>
        </p:nvPicPr>
        <p:blipFill>
          <a:blip r:embed="rId3"/>
          <a:stretch>
            <a:fillRect/>
          </a:stretch>
        </p:blipFill>
        <p:spPr>
          <a:xfrm>
            <a:off x="4832360" y="1254900"/>
            <a:ext cx="3310415" cy="2633700"/>
          </a:xfrm>
          <a:prstGeom prst="rect">
            <a:avLst/>
          </a:prstGeom>
        </p:spPr>
      </p:pic>
    </p:spTree>
    <p:extLst>
      <p:ext uri="{BB962C8B-B14F-4D97-AF65-F5344CB8AC3E}">
        <p14:creationId xmlns:p14="http://schemas.microsoft.com/office/powerpoint/2010/main" val="10705087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E1AD6-2BBF-A471-1EC8-09D8BBF7FC7B}"/>
              </a:ext>
            </a:extLst>
          </p:cNvPr>
          <p:cNvSpPr>
            <a:spLocks noGrp="1"/>
          </p:cNvSpPr>
          <p:nvPr>
            <p:ph type="title"/>
          </p:nvPr>
        </p:nvSpPr>
        <p:spPr/>
        <p:txBody>
          <a:bodyPr/>
          <a:lstStyle/>
          <a:p>
            <a:r>
              <a:rPr lang="en-US" dirty="0"/>
              <a:t>CAPSTONE II PROJECT OVERVIEW</a:t>
            </a:r>
          </a:p>
        </p:txBody>
      </p:sp>
      <p:sp>
        <p:nvSpPr>
          <p:cNvPr id="3" name="Text Placeholder 2">
            <a:extLst>
              <a:ext uri="{FF2B5EF4-FFF2-40B4-BE49-F238E27FC236}">
                <a16:creationId xmlns:a16="http://schemas.microsoft.com/office/drawing/2014/main" id="{B6761C9B-A54C-92FA-A531-F54F3A334626}"/>
              </a:ext>
            </a:extLst>
          </p:cNvPr>
          <p:cNvSpPr>
            <a:spLocks noGrp="1"/>
          </p:cNvSpPr>
          <p:nvPr>
            <p:ph type="body" idx="1"/>
          </p:nvPr>
        </p:nvSpPr>
        <p:spPr>
          <a:xfrm>
            <a:off x="1076400" y="1228924"/>
            <a:ext cx="6991200" cy="3652791"/>
          </a:xfrm>
        </p:spPr>
        <p:txBody>
          <a:bodyPr/>
          <a:lstStyle/>
          <a:p>
            <a:pPr marL="146050" indent="0">
              <a:spcAft>
                <a:spcPts val="1200"/>
              </a:spcAft>
              <a:buNone/>
            </a:pPr>
            <a:r>
              <a:rPr lang="en-US" sz="1000" b="1" dirty="0">
                <a:latin typeface="Roboto" panose="02000000000000000000" pitchFamily="2" charset="0"/>
                <a:ea typeface="Roboto" panose="02000000000000000000" pitchFamily="2" charset="0"/>
                <a:cs typeface="Roboto" panose="02000000000000000000" pitchFamily="2" charset="0"/>
              </a:rPr>
              <a:t>Assignment</a:t>
            </a:r>
            <a:endParaRPr lang="en-US" sz="1000" b="1" i="0" dirty="0">
              <a:effectLst/>
              <a:latin typeface="Roboto" panose="02000000000000000000" pitchFamily="2" charset="0"/>
              <a:ea typeface="Roboto" panose="02000000000000000000" pitchFamily="2" charset="0"/>
              <a:cs typeface="Roboto" panose="02000000000000000000" pitchFamily="2" charset="0"/>
            </a:endParaRPr>
          </a:p>
          <a:p>
            <a:pPr indent="-182880">
              <a:spcAft>
                <a:spcPts val="400"/>
              </a:spcAft>
              <a:buFont typeface="Arial" panose="020B0604020202020204" pitchFamily="34" charset="0"/>
              <a:buChar char="•"/>
            </a:pPr>
            <a:r>
              <a:rPr lang="en-US" sz="1000" dirty="0">
                <a:latin typeface="Roboto" panose="02000000000000000000" pitchFamily="2" charset="0"/>
              </a:rPr>
              <a:t>For this project, rather than writing a report, you will analyze a new data set (not the same as Capstone I) of your choice from Kaggle, then present your analysis via a pre-recorded Loom video. You will need a webcam for this assignment.</a:t>
            </a:r>
            <a:endParaRPr lang="en-US" sz="1000" dirty="0">
              <a:latin typeface="Roboto" panose="02000000000000000000" pitchFamily="2" charset="0"/>
              <a:ea typeface="Roboto" panose="02000000000000000000" pitchFamily="2" charset="0"/>
              <a:cs typeface="Roboto" panose="02000000000000000000" pitchFamily="2" charset="0"/>
            </a:endParaRPr>
          </a:p>
          <a:p>
            <a:pPr marL="731520" lvl="2" indent="-182880" fontAlgn="base">
              <a:spcBef>
                <a:spcPts val="0"/>
              </a:spcBef>
              <a:spcAft>
                <a:spcPts val="1200"/>
              </a:spcAft>
              <a:buFont typeface="Courier New" panose="02070309020205020404" pitchFamily="49" charset="0"/>
              <a:buChar char="o"/>
            </a:pPr>
            <a:r>
              <a:rPr lang="en-US" sz="1000" dirty="0">
                <a:latin typeface="Roboto" panose="02000000000000000000" pitchFamily="2" charset="0"/>
              </a:rPr>
              <a:t>Similar to the previous capstone, you will be analyzing data and presenting, just in a different format, and with a new data set.</a:t>
            </a:r>
          </a:p>
          <a:p>
            <a:pPr indent="-182880">
              <a:spcAft>
                <a:spcPts val="1200"/>
              </a:spcAft>
              <a:buFont typeface="Arial" panose="020B0604020202020204" pitchFamily="34" charset="0"/>
              <a:buChar char="•"/>
            </a:pPr>
            <a:r>
              <a:rPr lang="en-US" sz="1000" dirty="0">
                <a:latin typeface="Roboto" panose="02000000000000000000" pitchFamily="2" charset="0"/>
                <a:ea typeface="Roboto" panose="02000000000000000000" pitchFamily="2" charset="0"/>
                <a:cs typeface="Roboto" panose="02000000000000000000" pitchFamily="2" charset="0"/>
              </a:rPr>
              <a:t>P</a:t>
            </a:r>
            <a:r>
              <a:rPr lang="en-US" sz="1000" i="0" dirty="0">
                <a:effectLst/>
                <a:latin typeface="Roboto" panose="02000000000000000000" pitchFamily="2" charset="0"/>
                <a:ea typeface="Roboto" panose="02000000000000000000" pitchFamily="2" charset="0"/>
                <a:cs typeface="Roboto" panose="02000000000000000000" pitchFamily="2" charset="0"/>
              </a:rPr>
              <a:t>re-recorded video. </a:t>
            </a:r>
            <a:r>
              <a:rPr lang="en-US" sz="1000" dirty="0">
                <a:latin typeface="Roboto" panose="02000000000000000000" pitchFamily="2" charset="0"/>
              </a:rPr>
              <a:t>Using Loom or similar, you will be showing your screen and your analysis - your graphs, charts, results, and explanations of the data - while your video is somewhere on the screen. Part of this job is presenting information to other people.</a:t>
            </a:r>
            <a:endParaRPr lang="en-US" sz="1000" dirty="0">
              <a:latin typeface="Roboto" panose="02000000000000000000" pitchFamily="2" charset="0"/>
              <a:ea typeface="Roboto" panose="02000000000000000000" pitchFamily="2" charset="0"/>
              <a:cs typeface="Roboto" panose="02000000000000000000" pitchFamily="2" charset="0"/>
            </a:endParaRPr>
          </a:p>
          <a:p>
            <a:pPr indent="-182880">
              <a:spcAft>
                <a:spcPts val="200"/>
              </a:spcAft>
              <a:buFont typeface="Arial" panose="020B0604020202020204" pitchFamily="34" charset="0"/>
              <a:buChar char="•"/>
            </a:pPr>
            <a:r>
              <a:rPr lang="en-US" sz="1000" dirty="0">
                <a:latin typeface="Roboto" panose="02000000000000000000" pitchFamily="2" charset="0"/>
                <a:ea typeface="Roboto" panose="02000000000000000000" pitchFamily="2" charset="0"/>
                <a:cs typeface="Roboto" panose="02000000000000000000" pitchFamily="2" charset="0"/>
              </a:rPr>
              <a:t>Present your findings, hypotheses, analysis, graphs, charts, methodologies, and anything else relevant in video format. </a:t>
            </a:r>
            <a:r>
              <a:rPr lang="en-US" sz="1000" b="0" i="0" dirty="0">
                <a:effectLst/>
                <a:latin typeface="Roboto" panose="02000000000000000000" pitchFamily="2" charset="0"/>
                <a:ea typeface="Roboto" panose="02000000000000000000" pitchFamily="2" charset="0"/>
                <a:cs typeface="Roboto" panose="02000000000000000000" pitchFamily="2" charset="0"/>
              </a:rPr>
              <a:t>When submitted please schedule a time to present here: </a:t>
            </a:r>
            <a:r>
              <a:rPr lang="en-US" sz="1000" b="0" i="0" u="none" strike="noStrike" dirty="0">
                <a:solidFill>
                  <a:srgbClr val="0070C0"/>
                </a:solidFill>
                <a:effectLst/>
                <a:latin typeface="Roboto" panose="02000000000000000000" pitchFamily="2" charset="0"/>
                <a:ea typeface="Roboto" panose="02000000000000000000" pitchFamily="2" charset="0"/>
                <a:cs typeface="Roboto" panose="02000000000000000000" pitchFamily="2" charset="0"/>
                <a:hlinkClick r:id="rId2">
                  <a:extLst>
                    <a:ext uri="{A12FA001-AC4F-418D-AE19-62706E023703}">
                      <ahyp:hlinkClr xmlns:ahyp="http://schemas.microsoft.com/office/drawing/2018/hyperlinkcolor" val="tx"/>
                    </a:ext>
                  </a:extLst>
                </a:hlinkClick>
              </a:rPr>
              <a:t>https://scheduler.zoom.us/d/tgmpvv4s/data-capstone</a:t>
            </a:r>
            <a:r>
              <a:rPr lang="en-US" sz="1000" b="0" i="0" u="none" strike="noStrike" dirty="0">
                <a:solidFill>
                  <a:srgbClr val="0070C0"/>
                </a:solidFill>
                <a:effectLst/>
                <a:latin typeface="Roboto" panose="02000000000000000000" pitchFamily="2" charset="0"/>
                <a:ea typeface="Roboto" panose="02000000000000000000" pitchFamily="2" charset="0"/>
                <a:cs typeface="Roboto" panose="02000000000000000000" pitchFamily="2" charset="0"/>
              </a:rPr>
              <a:t>.</a:t>
            </a:r>
            <a:endParaRPr lang="en-US" sz="1000" dirty="0">
              <a:solidFill>
                <a:srgbClr val="0070C0"/>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474643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5C920-E647-F7EF-C1EE-39526B77DA44}"/>
              </a:ext>
            </a:extLst>
          </p:cNvPr>
          <p:cNvSpPr>
            <a:spLocks noGrp="1"/>
          </p:cNvSpPr>
          <p:nvPr>
            <p:ph type="title"/>
          </p:nvPr>
        </p:nvSpPr>
        <p:spPr/>
        <p:txBody>
          <a:bodyPr/>
          <a:lstStyle/>
          <a:p>
            <a:r>
              <a:rPr lang="en-US" dirty="0"/>
              <a:t>CAPSTONE II PROJECT OVERVIEW</a:t>
            </a:r>
          </a:p>
        </p:txBody>
      </p:sp>
      <p:sp>
        <p:nvSpPr>
          <p:cNvPr id="3" name="Text Placeholder 2">
            <a:extLst>
              <a:ext uri="{FF2B5EF4-FFF2-40B4-BE49-F238E27FC236}">
                <a16:creationId xmlns:a16="http://schemas.microsoft.com/office/drawing/2014/main" id="{00FDD31D-8F95-4E74-C8C1-6CDEF2E5FB35}"/>
              </a:ext>
            </a:extLst>
          </p:cNvPr>
          <p:cNvSpPr>
            <a:spLocks noGrp="1"/>
          </p:cNvSpPr>
          <p:nvPr>
            <p:ph type="body" idx="1"/>
          </p:nvPr>
        </p:nvSpPr>
        <p:spPr>
          <a:xfrm>
            <a:off x="1076400" y="1228925"/>
            <a:ext cx="6991200" cy="3667540"/>
          </a:xfrm>
        </p:spPr>
        <p:txBody>
          <a:bodyPr/>
          <a:lstStyle/>
          <a:p>
            <a:pPr marL="146050" indent="0">
              <a:spcAft>
                <a:spcPts val="400"/>
              </a:spcAft>
              <a:buNone/>
            </a:pPr>
            <a:r>
              <a:rPr lang="en-US" sz="1000" b="1" dirty="0">
                <a:latin typeface="Roboto" panose="02000000000000000000" pitchFamily="2" charset="0"/>
              </a:rPr>
              <a:t>Dataset Selected</a:t>
            </a:r>
          </a:p>
          <a:p>
            <a:pPr marL="457200" lvl="1" indent="-182880" fontAlgn="base">
              <a:spcAft>
                <a:spcPts val="400"/>
              </a:spcAft>
              <a:buFont typeface="Arial" panose="020B0604020202020204" pitchFamily="34" charset="0"/>
              <a:buChar char="•"/>
            </a:pPr>
            <a:r>
              <a:rPr lang="en-US" sz="1000" dirty="0">
                <a:latin typeface="Roboto" panose="02000000000000000000" pitchFamily="2" charset="0"/>
              </a:rPr>
              <a:t>Source: </a:t>
            </a:r>
            <a:r>
              <a:rPr lang="en-US" sz="1000" dirty="0">
                <a:solidFill>
                  <a:srgbClr val="0070C0"/>
                </a:solidFill>
                <a:latin typeface="Roboto" panose="02000000000000000000" pitchFamily="2" charset="0"/>
                <a:hlinkClick r:id="rId2">
                  <a:extLst>
                    <a:ext uri="{A12FA001-AC4F-418D-AE19-62706E023703}">
                      <ahyp:hlinkClr xmlns:ahyp="http://schemas.microsoft.com/office/drawing/2018/hyperlinkcolor" val="tx"/>
                    </a:ext>
                  </a:extLst>
                </a:hlinkClick>
              </a:rPr>
              <a:t>Kaggle</a:t>
            </a:r>
            <a:endParaRPr lang="en-US" sz="1000" dirty="0">
              <a:solidFill>
                <a:srgbClr val="0070C0"/>
              </a:solidFill>
              <a:latin typeface="Roboto" panose="02000000000000000000" pitchFamily="2" charset="0"/>
            </a:endParaRPr>
          </a:p>
          <a:p>
            <a:pPr marL="457200" lvl="1" indent="-182880" fontAlgn="base">
              <a:spcAft>
                <a:spcPts val="1200"/>
              </a:spcAft>
              <a:buFont typeface="Arial" panose="020B0604020202020204" pitchFamily="34" charset="0"/>
              <a:buChar char="•"/>
            </a:pPr>
            <a:r>
              <a:rPr lang="en-US" sz="1000" dirty="0">
                <a:solidFill>
                  <a:schemeClr val="tx1"/>
                </a:solidFill>
                <a:latin typeface="Roboto" panose="02000000000000000000" pitchFamily="2" charset="0"/>
                <a:ea typeface="Roboto" panose="02000000000000000000" pitchFamily="2" charset="0"/>
                <a:cs typeface="Roboto" panose="02000000000000000000" pitchFamily="2" charset="0"/>
              </a:rPr>
              <a:t>Dataset: </a:t>
            </a:r>
            <a:r>
              <a:rPr lang="en-US" sz="1000" dirty="0">
                <a:solidFill>
                  <a:srgbClr val="0070C0"/>
                </a:solidFill>
                <a:latin typeface="Roboto" panose="02000000000000000000" pitchFamily="2" charset="0"/>
                <a:ea typeface="Roboto" panose="02000000000000000000" pitchFamily="2" charset="0"/>
                <a:cs typeface="Roboto" panose="02000000000000000000" pitchFamily="2" charset="0"/>
                <a:hlinkClick r:id="rId3">
                  <a:extLst>
                    <a:ext uri="{A12FA001-AC4F-418D-AE19-62706E023703}">
                      <ahyp:hlinkClr xmlns:ahyp="http://schemas.microsoft.com/office/drawing/2018/hyperlinkcolor" val="tx"/>
                    </a:ext>
                  </a:extLst>
                </a:hlinkClick>
              </a:rPr>
              <a:t>US Cost of Living Dataset (1877 Counties)</a:t>
            </a:r>
            <a:endParaRPr lang="en-US" sz="1000" dirty="0">
              <a:latin typeface="Roboto" panose="02000000000000000000" pitchFamily="2" charset="0"/>
            </a:endParaRPr>
          </a:p>
          <a:p>
            <a:pPr marL="146050" indent="0">
              <a:spcAft>
                <a:spcPts val="400"/>
              </a:spcAft>
              <a:buNone/>
            </a:pPr>
            <a:r>
              <a:rPr lang="en-US" sz="1000" b="1" dirty="0">
                <a:latin typeface="Roboto" panose="02000000000000000000" pitchFamily="2" charset="0"/>
              </a:rPr>
              <a:t>Dataset Overview</a:t>
            </a:r>
          </a:p>
          <a:p>
            <a:pPr marL="457200" lvl="1" indent="-182880" fontAlgn="base">
              <a:spcAft>
                <a:spcPts val="400"/>
              </a:spcAft>
              <a:buFont typeface="Arial" panose="020B0604020202020204" pitchFamily="34" charset="0"/>
              <a:buChar char="•"/>
            </a:pPr>
            <a:r>
              <a:rPr lang="en-US" sz="1000" dirty="0">
                <a:latin typeface="Roboto" panose="02000000000000000000" pitchFamily="2" charset="0"/>
              </a:rPr>
              <a:t>Modest yet adequate family budget estimates for 1877 US counties.</a:t>
            </a:r>
          </a:p>
          <a:p>
            <a:pPr marL="457200" lvl="1" indent="-182880" fontAlgn="base">
              <a:spcAft>
                <a:spcPts val="400"/>
              </a:spcAft>
              <a:buFont typeface="Arial" panose="020B0604020202020204" pitchFamily="34" charset="0"/>
              <a:buChar char="•"/>
            </a:pPr>
            <a:r>
              <a:rPr lang="en-US" sz="1000" dirty="0">
                <a:latin typeface="Roboto" panose="02000000000000000000" pitchFamily="2" charset="0"/>
              </a:rPr>
              <a:t>The US Family Budget Dataset provides insights into the cost of living in different US counties based on the Family Budget Calculator by the Economic Policy Institute (EPI).</a:t>
            </a:r>
          </a:p>
          <a:p>
            <a:pPr marL="457200" lvl="1" indent="-182880" fontAlgn="base">
              <a:spcAft>
                <a:spcPts val="1200"/>
              </a:spcAft>
              <a:buFont typeface="Arial" panose="020B0604020202020204" pitchFamily="34" charset="0"/>
              <a:buChar char="•"/>
            </a:pPr>
            <a:r>
              <a:rPr lang="en-US" sz="1000" dirty="0">
                <a:latin typeface="Roboto" panose="02000000000000000000" pitchFamily="2" charset="0"/>
              </a:rPr>
              <a:t>This dataset offers community-specific estimates for ten family types, including one or two adults with zero to four children, in all 1877 counties and metro areas across the United States.</a:t>
            </a:r>
          </a:p>
          <a:p>
            <a:pPr marL="146050" indent="0" fontAlgn="base">
              <a:spcAft>
                <a:spcPts val="400"/>
              </a:spcAft>
              <a:buNone/>
            </a:pPr>
            <a:r>
              <a:rPr lang="en-US" sz="1000" b="1" dirty="0">
                <a:latin typeface="Roboto" panose="02000000000000000000" pitchFamily="2" charset="0"/>
              </a:rPr>
              <a:t>Data Analyzed</a:t>
            </a:r>
          </a:p>
          <a:p>
            <a:pPr marL="457200" lvl="1" indent="-182880" fontAlgn="base">
              <a:spcAft>
                <a:spcPts val="400"/>
              </a:spcAft>
              <a:buFont typeface="Arial" panose="020B0604020202020204" pitchFamily="34" charset="0"/>
              <a:buChar char="•"/>
            </a:pPr>
            <a:r>
              <a:rPr lang="en-US" sz="1000" dirty="0">
                <a:latin typeface="Roboto" panose="02000000000000000000" pitchFamily="2" charset="0"/>
              </a:rPr>
              <a:t>US State</a:t>
            </a:r>
          </a:p>
          <a:p>
            <a:pPr marL="457200" lvl="1" indent="-182880" fontAlgn="base">
              <a:spcAft>
                <a:spcPts val="400"/>
              </a:spcAft>
              <a:buFont typeface="Arial" panose="020B0604020202020204" pitchFamily="34" charset="0"/>
              <a:buChar char="•"/>
            </a:pPr>
            <a:r>
              <a:rPr lang="en-US" sz="1000" dirty="0">
                <a:latin typeface="Roboto" panose="02000000000000000000" pitchFamily="2" charset="0"/>
              </a:rPr>
              <a:t>Average Annual Household Income</a:t>
            </a:r>
          </a:p>
          <a:p>
            <a:pPr marL="457200" lvl="1" indent="-182880" fontAlgn="base">
              <a:spcAft>
                <a:spcPts val="200"/>
              </a:spcAft>
              <a:buFont typeface="Arial" panose="020B0604020202020204" pitchFamily="34" charset="0"/>
              <a:buChar char="•"/>
            </a:pPr>
            <a:r>
              <a:rPr lang="en-US" sz="1000" dirty="0">
                <a:latin typeface="Roboto" panose="02000000000000000000" pitchFamily="2" charset="0"/>
              </a:rPr>
              <a:t>Average Annual Household Expense</a:t>
            </a:r>
          </a:p>
          <a:p>
            <a:pPr marL="731520" lvl="2" indent="-182880" fontAlgn="base">
              <a:spcBef>
                <a:spcPts val="0"/>
              </a:spcBef>
              <a:spcAft>
                <a:spcPts val="400"/>
              </a:spcAft>
              <a:buFont typeface="Courier New" panose="02070309020205020404" pitchFamily="49" charset="0"/>
              <a:buChar char="o"/>
            </a:pPr>
            <a:r>
              <a:rPr lang="en-US" sz="1000" dirty="0">
                <a:latin typeface="Roboto" panose="02000000000000000000" pitchFamily="2" charset="0"/>
              </a:rPr>
              <a:t>Housing, Food, Transportation, Healthcare, Childcare, Taxes, and Other Necessities</a:t>
            </a:r>
          </a:p>
          <a:p>
            <a:pPr marL="457200" lvl="1" indent="-182880" fontAlgn="base">
              <a:spcAft>
                <a:spcPts val="400"/>
              </a:spcAft>
              <a:buFont typeface="Arial" panose="020B0604020202020204" pitchFamily="34" charset="0"/>
              <a:buChar char="•"/>
            </a:pPr>
            <a:r>
              <a:rPr lang="en-US" sz="1000" dirty="0">
                <a:latin typeface="Roboto" panose="02000000000000000000" pitchFamily="2" charset="0"/>
              </a:rPr>
              <a:t>Average Annual Household Profit or Loss</a:t>
            </a:r>
          </a:p>
          <a:p>
            <a:pPr marL="146050" indent="0">
              <a:buNone/>
            </a:pPr>
            <a:endParaRPr lang="en-US" sz="1000" dirty="0">
              <a:latin typeface="Roboto" panose="02000000000000000000" pitchFamily="2" charset="0"/>
            </a:endParaRPr>
          </a:p>
        </p:txBody>
      </p:sp>
    </p:spTree>
    <p:extLst>
      <p:ext uri="{BB962C8B-B14F-4D97-AF65-F5344CB8AC3E}">
        <p14:creationId xmlns:p14="http://schemas.microsoft.com/office/powerpoint/2010/main" val="1531361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1001224" y="2198225"/>
            <a:ext cx="3570775" cy="15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400" dirty="0">
                <a:solidFill>
                  <a:schemeClr val="lt2"/>
                </a:solidFill>
              </a:rPr>
              <a:t>DATASET ANALYSIS</a:t>
            </a:r>
            <a:endParaRPr sz="3400"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pic>
        <p:nvPicPr>
          <p:cNvPr id="2" name="Picture 1">
            <a:extLst>
              <a:ext uri="{FF2B5EF4-FFF2-40B4-BE49-F238E27FC236}">
                <a16:creationId xmlns:a16="http://schemas.microsoft.com/office/drawing/2014/main" id="{325F89AA-6A28-C1B0-5CDD-CCBE31923987}"/>
              </a:ext>
            </a:extLst>
          </p:cNvPr>
          <p:cNvPicPr>
            <a:picLocks noChangeAspect="1"/>
          </p:cNvPicPr>
          <p:nvPr/>
        </p:nvPicPr>
        <p:blipFill>
          <a:blip r:embed="rId3"/>
          <a:stretch>
            <a:fillRect/>
          </a:stretch>
        </p:blipFill>
        <p:spPr>
          <a:xfrm>
            <a:off x="5307889" y="1200031"/>
            <a:ext cx="2834886" cy="2743438"/>
          </a:xfrm>
          <a:prstGeom prst="rect">
            <a:avLst/>
          </a:prstGeom>
        </p:spPr>
      </p:pic>
    </p:spTree>
    <p:extLst>
      <p:ext uri="{BB962C8B-B14F-4D97-AF65-F5344CB8AC3E}">
        <p14:creationId xmlns:p14="http://schemas.microsoft.com/office/powerpoint/2010/main" val="6588272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0C1F-6AB4-C82C-A617-B1C6F3C18C5F}"/>
              </a:ext>
            </a:extLst>
          </p:cNvPr>
          <p:cNvSpPr>
            <a:spLocks noGrp="1"/>
          </p:cNvSpPr>
          <p:nvPr>
            <p:ph type="title"/>
          </p:nvPr>
        </p:nvSpPr>
        <p:spPr>
          <a:xfrm>
            <a:off x="713250" y="181810"/>
            <a:ext cx="7717500" cy="708000"/>
          </a:xfrm>
        </p:spPr>
        <p:txBody>
          <a:bodyPr/>
          <a:lstStyle/>
          <a:p>
            <a:r>
              <a:rPr lang="en-US" dirty="0"/>
              <a:t>DATA ANALYSIS</a:t>
            </a:r>
          </a:p>
        </p:txBody>
      </p:sp>
      <p:sp>
        <p:nvSpPr>
          <p:cNvPr id="3" name="Text Placeholder 2">
            <a:extLst>
              <a:ext uri="{FF2B5EF4-FFF2-40B4-BE49-F238E27FC236}">
                <a16:creationId xmlns:a16="http://schemas.microsoft.com/office/drawing/2014/main" id="{344EE4C5-10A3-E79C-6581-CA131524B015}"/>
              </a:ext>
            </a:extLst>
          </p:cNvPr>
          <p:cNvSpPr>
            <a:spLocks noGrp="1"/>
          </p:cNvSpPr>
          <p:nvPr>
            <p:ph type="body" idx="1"/>
          </p:nvPr>
        </p:nvSpPr>
        <p:spPr>
          <a:xfrm>
            <a:off x="1076400" y="889810"/>
            <a:ext cx="6991200" cy="323698"/>
          </a:xfrm>
          <a:solidFill>
            <a:schemeClr val="accent1"/>
          </a:solidFill>
          <a:ln w="28575">
            <a:solidFill>
              <a:schemeClr val="tx1"/>
            </a:solidFill>
          </a:ln>
        </p:spPr>
        <p:txBody>
          <a:bodyPr lIns="0" tIns="18288" rIns="0" bIns="18288" anchor="ctr" anchorCtr="0"/>
          <a:lstStyle/>
          <a:p>
            <a:pPr marL="146050" indent="0" algn="ctr">
              <a:buNone/>
            </a:pPr>
            <a:r>
              <a:rPr lang="en-US" dirty="0">
                <a:solidFill>
                  <a:schemeClr val="lt1"/>
                </a:solidFill>
                <a:latin typeface="Manrope SemiBold"/>
              </a:rPr>
              <a:t>Average </a:t>
            </a:r>
            <a:r>
              <a:rPr lang="en-US" dirty="0">
                <a:solidFill>
                  <a:schemeClr val="lt1"/>
                </a:solidFill>
                <a:latin typeface="Manrope SemiBold"/>
                <a:sym typeface="Arial"/>
              </a:rPr>
              <a:t>Annual Household Income</a:t>
            </a:r>
          </a:p>
        </p:txBody>
      </p:sp>
      <p:graphicFrame>
        <p:nvGraphicFramePr>
          <p:cNvPr id="4" name="Table 3">
            <a:extLst>
              <a:ext uri="{FF2B5EF4-FFF2-40B4-BE49-F238E27FC236}">
                <a16:creationId xmlns:a16="http://schemas.microsoft.com/office/drawing/2014/main" id="{F44CE749-E714-5FDA-9251-9C802C8AA801}"/>
              </a:ext>
            </a:extLst>
          </p:cNvPr>
          <p:cNvGraphicFramePr>
            <a:graphicFrameLocks noGrp="1"/>
          </p:cNvGraphicFramePr>
          <p:nvPr/>
        </p:nvGraphicFramePr>
        <p:xfrm>
          <a:off x="1076400" y="1213507"/>
          <a:ext cx="2214330" cy="3748186"/>
        </p:xfrm>
        <a:graphic>
          <a:graphicData uri="http://schemas.openxmlformats.org/drawingml/2006/table">
            <a:tbl>
              <a:tblPr>
                <a:noFill/>
                <a:tableStyleId>{12FA1D6E-8636-455D-A418-5501285620D3}</a:tableStyleId>
              </a:tblPr>
              <a:tblGrid>
                <a:gridCol w="1307304">
                  <a:extLst>
                    <a:ext uri="{9D8B030D-6E8A-4147-A177-3AD203B41FA5}">
                      <a16:colId xmlns:a16="http://schemas.microsoft.com/office/drawing/2014/main" val="3464300752"/>
                    </a:ext>
                  </a:extLst>
                </a:gridCol>
                <a:gridCol w="907026">
                  <a:extLst>
                    <a:ext uri="{9D8B030D-6E8A-4147-A177-3AD203B41FA5}">
                      <a16:colId xmlns:a16="http://schemas.microsoft.com/office/drawing/2014/main" val="692462147"/>
                    </a:ext>
                  </a:extLst>
                </a:gridCol>
              </a:tblGrid>
              <a:tr h="288322">
                <a:tc>
                  <a:txBody>
                    <a:bodyPr/>
                    <a:lstStyle/>
                    <a:p>
                      <a:pPr marL="0" lvl="0" indent="0" algn="ctr" rtl="0">
                        <a:spcBef>
                          <a:spcPts val="0"/>
                        </a:spcBef>
                        <a:spcAft>
                          <a:spcPts val="0"/>
                        </a:spcAft>
                        <a:buNone/>
                      </a:pPr>
                      <a:r>
                        <a:rPr lang="en" sz="1100" dirty="0">
                          <a:solidFill>
                            <a:schemeClr val="dk1"/>
                          </a:solidFill>
                          <a:latin typeface="Manrope SemiBold"/>
                          <a:ea typeface="Manrope SemiBold"/>
                          <a:cs typeface="Manrope SemiBold"/>
                          <a:sym typeface="Manrope SemiBold"/>
                        </a:rPr>
                        <a:t>State</a:t>
                      </a:r>
                      <a:endParaRPr sz="1100" dirty="0">
                        <a:solidFill>
                          <a:schemeClr val="dk1"/>
                        </a:solidFill>
                        <a:latin typeface="Manrope SemiBold"/>
                        <a:ea typeface="Manrope SemiBold"/>
                        <a:cs typeface="Manrope SemiBold"/>
                        <a:sym typeface="Manrope SemiBold"/>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tx2"/>
                    </a:solidFill>
                  </a:tcPr>
                </a:tc>
                <a:tc>
                  <a:txBody>
                    <a:bodyPr/>
                    <a:lstStyle/>
                    <a:p>
                      <a:pPr marL="0" lvl="0" indent="0" algn="ctr" rtl="0">
                        <a:spcBef>
                          <a:spcPts val="0"/>
                        </a:spcBef>
                        <a:spcAft>
                          <a:spcPts val="0"/>
                        </a:spcAft>
                        <a:buNone/>
                      </a:pPr>
                      <a:r>
                        <a:rPr lang="en" sz="1100" dirty="0">
                          <a:solidFill>
                            <a:schemeClr val="dk1"/>
                          </a:solidFill>
                          <a:latin typeface="Manrope SemiBold"/>
                          <a:ea typeface="Manrope SemiBold"/>
                          <a:cs typeface="Manrope SemiBold"/>
                          <a:sym typeface="Manrope SemiBold"/>
                        </a:rPr>
                        <a:t>Income</a:t>
                      </a:r>
                      <a:endParaRPr sz="1100" dirty="0">
                        <a:solidFill>
                          <a:schemeClr val="dk1"/>
                        </a:solidFill>
                        <a:latin typeface="Manrope SemiBold"/>
                        <a:ea typeface="Manrope SemiBold"/>
                        <a:cs typeface="Manrope SemiBold"/>
                        <a:sym typeface="Manrope SemiBold"/>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tx2"/>
                    </a:solidFill>
                  </a:tcPr>
                </a:tc>
                <a:extLst>
                  <a:ext uri="{0D108BD9-81ED-4DB2-BD59-A6C34878D82A}">
                    <a16:rowId xmlns:a16="http://schemas.microsoft.com/office/drawing/2014/main" val="4067732079"/>
                  </a:ext>
                </a:extLst>
              </a:tr>
              <a:tr h="288322">
                <a:tc gridSpan="2">
                  <a:txBody>
                    <a:bodyPr/>
                    <a:lstStyle/>
                    <a:p>
                      <a:pPr marL="0" lvl="0" indent="0" algn="ctr" rtl="0">
                        <a:spcBef>
                          <a:spcPts val="0"/>
                        </a:spcBef>
                        <a:spcAft>
                          <a:spcPts val="0"/>
                        </a:spcAft>
                        <a:buNone/>
                      </a:pPr>
                      <a:r>
                        <a:rPr lang="en-US" sz="1100" dirty="0">
                          <a:solidFill>
                            <a:schemeClr val="dk1"/>
                          </a:solidFill>
                          <a:latin typeface="Manrope SemiBold"/>
                          <a:ea typeface="Manrope SemiBold"/>
                          <a:cs typeface="Manrope SemiBold"/>
                          <a:sym typeface="Manrope SemiBold"/>
                        </a:rPr>
                        <a:t>Five Highest</a:t>
                      </a:r>
                      <a:endParaRPr sz="1100" dirty="0">
                        <a:solidFill>
                          <a:schemeClr val="dk1"/>
                        </a:solidFill>
                        <a:latin typeface="Manrope SemiBold"/>
                        <a:ea typeface="Manrope SemiBold"/>
                        <a:cs typeface="Manrope SemiBold"/>
                        <a:sym typeface="Manrope SemiBold"/>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bg2"/>
                    </a:solidFill>
                  </a:tcPr>
                </a:tc>
                <a:tc hMerge="1">
                  <a:txBody>
                    <a:bodyPr/>
                    <a:lstStyle/>
                    <a:p>
                      <a:endParaRPr lang="en-US"/>
                    </a:p>
                  </a:txBody>
                  <a:tcPr/>
                </a:tc>
                <a:extLst>
                  <a:ext uri="{0D108BD9-81ED-4DB2-BD59-A6C34878D82A}">
                    <a16:rowId xmlns:a16="http://schemas.microsoft.com/office/drawing/2014/main" val="4236210116"/>
                  </a:ext>
                </a:extLst>
              </a:tr>
              <a:tr h="288322">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Washington, D.C.</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$116,607</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785509309"/>
                  </a:ext>
                </a:extLst>
              </a:tr>
              <a:tr h="288322">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New Jersey</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$104,246</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3006439154"/>
                  </a:ext>
                </a:extLst>
              </a:tr>
              <a:tr h="288322">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Connecticut</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$103,228</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3039823095"/>
                  </a:ext>
                </a:extLst>
              </a:tr>
              <a:tr h="288322">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Rhode Island</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$101,153</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656929382"/>
                  </a:ext>
                </a:extLst>
              </a:tr>
              <a:tr h="288322">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Massachusetts</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$100,532</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514942463"/>
                  </a:ext>
                </a:extLst>
              </a:tr>
              <a:tr h="288322">
                <a:tc gridSpan="2">
                  <a:txBody>
                    <a:bodyPr/>
                    <a:lstStyle/>
                    <a:p>
                      <a:pPr marL="0" marR="0" lvl="0" indent="0" algn="ctr" rtl="0">
                        <a:lnSpc>
                          <a:spcPct val="100000"/>
                        </a:lnSpc>
                        <a:spcBef>
                          <a:spcPts val="0"/>
                        </a:spcBef>
                        <a:spcAft>
                          <a:spcPts val="0"/>
                        </a:spcAft>
                        <a:buClr>
                          <a:srgbClr val="000000"/>
                        </a:buClr>
                        <a:buFont typeface="Arial"/>
                        <a:buNone/>
                      </a:pPr>
                      <a:r>
                        <a:rPr lang="en-US" sz="1100" b="0" i="0" u="none" strike="noStrike" cap="none" dirty="0">
                          <a:solidFill>
                            <a:schemeClr val="dk1"/>
                          </a:solidFill>
                          <a:latin typeface="Manrope SemiBold"/>
                          <a:ea typeface="Inter"/>
                          <a:cs typeface="Inter"/>
                          <a:sym typeface="Inter"/>
                        </a:rPr>
                        <a:t>Five Lowest</a:t>
                      </a:r>
                      <a:endParaRPr sz="1100" b="0" i="0" u="none" strike="noStrike" cap="none" dirty="0">
                        <a:solidFill>
                          <a:schemeClr val="dk1"/>
                        </a:solidFill>
                        <a:latin typeface="Manrope SemiBold"/>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bg2"/>
                    </a:solidFill>
                  </a:tcPr>
                </a:tc>
                <a:tc hMerge="1">
                  <a:txBody>
                    <a:bodyPr/>
                    <a:lstStyle/>
                    <a:p>
                      <a:endParaRPr lang="en-US"/>
                    </a:p>
                  </a:txBody>
                  <a:tcPr/>
                </a:tc>
                <a:extLst>
                  <a:ext uri="{0D108BD9-81ED-4DB2-BD59-A6C34878D82A}">
                    <a16:rowId xmlns:a16="http://schemas.microsoft.com/office/drawing/2014/main" val="3343772768"/>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Mississippi</a:t>
                      </a: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$52,282</a:t>
                      </a: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51017491"/>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Arkansas</a:t>
                      </a: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$55,026</a:t>
                      </a: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1659252546"/>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New Mexico</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$57,366</a:t>
                      </a:r>
                      <a:endParaRPr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477731341"/>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Alabama</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$58,100</a:t>
                      </a:r>
                      <a:endParaRPr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285329782"/>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Kentucky</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$58,144</a:t>
                      </a:r>
                      <a:endParaRPr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547551760"/>
                  </a:ext>
                </a:extLst>
              </a:tr>
            </a:tbl>
          </a:graphicData>
        </a:graphic>
      </p:graphicFrame>
      <p:pic>
        <p:nvPicPr>
          <p:cNvPr id="21" name="Picture 20">
            <a:extLst>
              <a:ext uri="{FF2B5EF4-FFF2-40B4-BE49-F238E27FC236}">
                <a16:creationId xmlns:a16="http://schemas.microsoft.com/office/drawing/2014/main" id="{22EDC07F-2DAB-6DF5-C5FE-8D0368F1DA25}"/>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Lst>
          </a:blip>
          <a:stretch>
            <a:fillRect/>
          </a:stretch>
        </p:blipFill>
        <p:spPr>
          <a:xfrm>
            <a:off x="3310220" y="1242120"/>
            <a:ext cx="4753556" cy="1551696"/>
          </a:xfrm>
          <a:prstGeom prst="rect">
            <a:avLst/>
          </a:prstGeom>
        </p:spPr>
      </p:pic>
      <p:pic>
        <p:nvPicPr>
          <p:cNvPr id="23" name="Picture 22">
            <a:extLst>
              <a:ext uri="{FF2B5EF4-FFF2-40B4-BE49-F238E27FC236}">
                <a16:creationId xmlns:a16="http://schemas.microsoft.com/office/drawing/2014/main" id="{2E198F43-E043-25E1-1889-9B5716AA1D54}"/>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7200"/>
                    </a14:imgEffect>
                  </a14:imgLayer>
                </a14:imgProps>
              </a:ext>
            </a:extLst>
          </a:blip>
          <a:stretch>
            <a:fillRect/>
          </a:stretch>
        </p:blipFill>
        <p:spPr>
          <a:xfrm>
            <a:off x="3313750" y="2793816"/>
            <a:ext cx="4750026" cy="2167874"/>
          </a:xfrm>
          <a:prstGeom prst="rect">
            <a:avLst/>
          </a:prstGeom>
        </p:spPr>
      </p:pic>
      <p:pic>
        <p:nvPicPr>
          <p:cNvPr id="25" name="Picture 24">
            <a:extLst>
              <a:ext uri="{FF2B5EF4-FFF2-40B4-BE49-F238E27FC236}">
                <a16:creationId xmlns:a16="http://schemas.microsoft.com/office/drawing/2014/main" id="{1EB14FBE-4247-9759-2E24-C6DAD38E7F1B}"/>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7200"/>
                    </a14:imgEffect>
                  </a14:imgLayer>
                </a14:imgProps>
              </a:ext>
            </a:extLst>
          </a:blip>
          <a:stretch>
            <a:fillRect/>
          </a:stretch>
        </p:blipFill>
        <p:spPr>
          <a:xfrm>
            <a:off x="7428265" y="2916179"/>
            <a:ext cx="635511" cy="171421"/>
          </a:xfrm>
          <a:prstGeom prst="rect">
            <a:avLst/>
          </a:prstGeom>
        </p:spPr>
      </p:pic>
    </p:spTree>
    <p:extLst>
      <p:ext uri="{BB962C8B-B14F-4D97-AF65-F5344CB8AC3E}">
        <p14:creationId xmlns:p14="http://schemas.microsoft.com/office/powerpoint/2010/main" val="1464841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0C1F-6AB4-C82C-A617-B1C6F3C18C5F}"/>
              </a:ext>
            </a:extLst>
          </p:cNvPr>
          <p:cNvSpPr>
            <a:spLocks noGrp="1"/>
          </p:cNvSpPr>
          <p:nvPr>
            <p:ph type="title"/>
          </p:nvPr>
        </p:nvSpPr>
        <p:spPr>
          <a:xfrm>
            <a:off x="713250" y="181810"/>
            <a:ext cx="7717500" cy="708000"/>
          </a:xfrm>
        </p:spPr>
        <p:txBody>
          <a:bodyPr/>
          <a:lstStyle/>
          <a:p>
            <a:r>
              <a:rPr lang="en-US" dirty="0"/>
              <a:t>DATA ANALYSIS</a:t>
            </a:r>
          </a:p>
        </p:txBody>
      </p:sp>
      <p:sp>
        <p:nvSpPr>
          <p:cNvPr id="3" name="Text Placeholder 2">
            <a:extLst>
              <a:ext uri="{FF2B5EF4-FFF2-40B4-BE49-F238E27FC236}">
                <a16:creationId xmlns:a16="http://schemas.microsoft.com/office/drawing/2014/main" id="{344EE4C5-10A3-E79C-6581-CA131524B015}"/>
              </a:ext>
            </a:extLst>
          </p:cNvPr>
          <p:cNvSpPr>
            <a:spLocks noGrp="1"/>
          </p:cNvSpPr>
          <p:nvPr>
            <p:ph type="body" idx="1"/>
          </p:nvPr>
        </p:nvSpPr>
        <p:spPr>
          <a:xfrm>
            <a:off x="1076400" y="889810"/>
            <a:ext cx="6991200" cy="323698"/>
          </a:xfrm>
          <a:solidFill>
            <a:schemeClr val="accent1"/>
          </a:solidFill>
          <a:ln w="28575">
            <a:solidFill>
              <a:schemeClr val="tx1"/>
            </a:solidFill>
          </a:ln>
        </p:spPr>
        <p:txBody>
          <a:bodyPr lIns="0" tIns="18288" rIns="0" bIns="18288" anchor="ctr" anchorCtr="0"/>
          <a:lstStyle/>
          <a:p>
            <a:pPr marL="146050" indent="0" algn="ctr">
              <a:buNone/>
            </a:pPr>
            <a:r>
              <a:rPr lang="en-US" dirty="0">
                <a:solidFill>
                  <a:schemeClr val="lt1"/>
                </a:solidFill>
                <a:latin typeface="Manrope SemiBold"/>
              </a:rPr>
              <a:t>Average </a:t>
            </a:r>
            <a:r>
              <a:rPr lang="en-US" dirty="0">
                <a:solidFill>
                  <a:schemeClr val="lt1"/>
                </a:solidFill>
                <a:latin typeface="Manrope SemiBold"/>
                <a:sym typeface="Arial"/>
              </a:rPr>
              <a:t>Annual Household Expense</a:t>
            </a:r>
          </a:p>
        </p:txBody>
      </p:sp>
      <p:graphicFrame>
        <p:nvGraphicFramePr>
          <p:cNvPr id="4" name="Table 3">
            <a:extLst>
              <a:ext uri="{FF2B5EF4-FFF2-40B4-BE49-F238E27FC236}">
                <a16:creationId xmlns:a16="http://schemas.microsoft.com/office/drawing/2014/main" id="{F44CE749-E714-5FDA-9251-9C802C8AA801}"/>
              </a:ext>
            </a:extLst>
          </p:cNvPr>
          <p:cNvGraphicFramePr>
            <a:graphicFrameLocks noGrp="1"/>
          </p:cNvGraphicFramePr>
          <p:nvPr/>
        </p:nvGraphicFramePr>
        <p:xfrm>
          <a:off x="1076400" y="1213507"/>
          <a:ext cx="2214330" cy="3748186"/>
        </p:xfrm>
        <a:graphic>
          <a:graphicData uri="http://schemas.openxmlformats.org/drawingml/2006/table">
            <a:tbl>
              <a:tblPr>
                <a:noFill/>
                <a:tableStyleId>{12FA1D6E-8636-455D-A418-5501285620D3}</a:tableStyleId>
              </a:tblPr>
              <a:tblGrid>
                <a:gridCol w="1307304">
                  <a:extLst>
                    <a:ext uri="{9D8B030D-6E8A-4147-A177-3AD203B41FA5}">
                      <a16:colId xmlns:a16="http://schemas.microsoft.com/office/drawing/2014/main" val="3464300752"/>
                    </a:ext>
                  </a:extLst>
                </a:gridCol>
                <a:gridCol w="907026">
                  <a:extLst>
                    <a:ext uri="{9D8B030D-6E8A-4147-A177-3AD203B41FA5}">
                      <a16:colId xmlns:a16="http://schemas.microsoft.com/office/drawing/2014/main" val="692462147"/>
                    </a:ext>
                  </a:extLst>
                </a:gridCol>
              </a:tblGrid>
              <a:tr h="288322">
                <a:tc>
                  <a:txBody>
                    <a:bodyPr/>
                    <a:lstStyle/>
                    <a:p>
                      <a:pPr marL="0" lvl="0" indent="0" algn="ctr" rtl="0">
                        <a:spcBef>
                          <a:spcPts val="0"/>
                        </a:spcBef>
                        <a:spcAft>
                          <a:spcPts val="0"/>
                        </a:spcAft>
                        <a:buNone/>
                      </a:pPr>
                      <a:r>
                        <a:rPr lang="en" sz="1100" dirty="0">
                          <a:solidFill>
                            <a:schemeClr val="dk1"/>
                          </a:solidFill>
                          <a:latin typeface="Manrope SemiBold"/>
                          <a:ea typeface="Manrope SemiBold"/>
                          <a:cs typeface="Manrope SemiBold"/>
                          <a:sym typeface="Manrope SemiBold"/>
                        </a:rPr>
                        <a:t>State</a:t>
                      </a:r>
                      <a:endParaRPr sz="1100" dirty="0">
                        <a:solidFill>
                          <a:schemeClr val="dk1"/>
                        </a:solidFill>
                        <a:latin typeface="Manrope SemiBold"/>
                        <a:ea typeface="Manrope SemiBold"/>
                        <a:cs typeface="Manrope SemiBold"/>
                        <a:sym typeface="Manrope SemiBold"/>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tx2"/>
                    </a:solidFill>
                  </a:tcPr>
                </a:tc>
                <a:tc>
                  <a:txBody>
                    <a:bodyPr/>
                    <a:lstStyle/>
                    <a:p>
                      <a:pPr marL="0" lvl="0" indent="0" algn="ctr" rtl="0">
                        <a:spcBef>
                          <a:spcPts val="0"/>
                        </a:spcBef>
                        <a:spcAft>
                          <a:spcPts val="0"/>
                        </a:spcAft>
                        <a:buNone/>
                      </a:pPr>
                      <a:r>
                        <a:rPr lang="en" sz="1100" dirty="0">
                          <a:solidFill>
                            <a:schemeClr val="dk1"/>
                          </a:solidFill>
                          <a:latin typeface="Manrope SemiBold"/>
                          <a:ea typeface="Manrope SemiBold"/>
                          <a:cs typeface="Manrope SemiBold"/>
                          <a:sym typeface="Manrope SemiBold"/>
                        </a:rPr>
                        <a:t>Cost</a:t>
                      </a:r>
                      <a:endParaRPr sz="1100" dirty="0">
                        <a:solidFill>
                          <a:schemeClr val="dk1"/>
                        </a:solidFill>
                        <a:latin typeface="Manrope SemiBold"/>
                        <a:ea typeface="Manrope SemiBold"/>
                        <a:cs typeface="Manrope SemiBold"/>
                        <a:sym typeface="Manrope SemiBold"/>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tx2"/>
                    </a:solidFill>
                  </a:tcPr>
                </a:tc>
                <a:extLst>
                  <a:ext uri="{0D108BD9-81ED-4DB2-BD59-A6C34878D82A}">
                    <a16:rowId xmlns:a16="http://schemas.microsoft.com/office/drawing/2014/main" val="4067732079"/>
                  </a:ext>
                </a:extLst>
              </a:tr>
              <a:tr h="288322">
                <a:tc gridSpan="2">
                  <a:txBody>
                    <a:bodyPr/>
                    <a:lstStyle/>
                    <a:p>
                      <a:pPr marL="0" lvl="0" indent="0" algn="ctr" rtl="0">
                        <a:spcBef>
                          <a:spcPts val="0"/>
                        </a:spcBef>
                        <a:spcAft>
                          <a:spcPts val="0"/>
                        </a:spcAft>
                        <a:buNone/>
                      </a:pPr>
                      <a:r>
                        <a:rPr lang="en-US" sz="1100" dirty="0">
                          <a:solidFill>
                            <a:schemeClr val="dk1"/>
                          </a:solidFill>
                          <a:latin typeface="Manrope SemiBold"/>
                          <a:ea typeface="Manrope SemiBold"/>
                          <a:cs typeface="Manrope SemiBold"/>
                          <a:sym typeface="Manrope SemiBold"/>
                        </a:rPr>
                        <a:t>Five Highest</a:t>
                      </a:r>
                      <a:endParaRPr sz="1100" dirty="0">
                        <a:solidFill>
                          <a:schemeClr val="dk1"/>
                        </a:solidFill>
                        <a:latin typeface="Manrope SemiBold"/>
                        <a:ea typeface="Manrope SemiBold"/>
                        <a:cs typeface="Manrope SemiBold"/>
                        <a:sym typeface="Manrope SemiBold"/>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bg2"/>
                    </a:solidFill>
                  </a:tcPr>
                </a:tc>
                <a:tc hMerge="1">
                  <a:txBody>
                    <a:bodyPr/>
                    <a:lstStyle/>
                    <a:p>
                      <a:endParaRPr lang="en-US"/>
                    </a:p>
                  </a:txBody>
                  <a:tcPr/>
                </a:tc>
                <a:extLst>
                  <a:ext uri="{0D108BD9-81ED-4DB2-BD59-A6C34878D82A}">
                    <a16:rowId xmlns:a16="http://schemas.microsoft.com/office/drawing/2014/main" val="4236210116"/>
                  </a:ext>
                </a:extLst>
              </a:tr>
              <a:tr h="288322">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Washington, D.C.</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$120,290</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785509309"/>
                  </a:ext>
                </a:extLst>
              </a:tr>
              <a:tr h="288322">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Hawaii</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$104,897</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3006439154"/>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Massachusetts</a:t>
                      </a: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$101,892</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3039823095"/>
                  </a:ext>
                </a:extLst>
              </a:tr>
              <a:tr h="288322">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California</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$93,179</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656929382"/>
                  </a:ext>
                </a:extLst>
              </a:tr>
              <a:tr h="288322">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New Jersey</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 sz="1100" dirty="0">
                          <a:solidFill>
                            <a:schemeClr val="dk1"/>
                          </a:solidFill>
                          <a:latin typeface="Inter"/>
                          <a:ea typeface="Inter"/>
                          <a:cs typeface="Inter"/>
                          <a:sym typeface="Inter"/>
                        </a:rPr>
                        <a:t>$92,575</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514942463"/>
                  </a:ext>
                </a:extLst>
              </a:tr>
              <a:tr h="288322">
                <a:tc gridSpan="2">
                  <a:txBody>
                    <a:bodyPr/>
                    <a:lstStyle/>
                    <a:p>
                      <a:pPr marL="0" marR="0" lvl="0" indent="0" algn="ctr" rtl="0">
                        <a:lnSpc>
                          <a:spcPct val="100000"/>
                        </a:lnSpc>
                        <a:spcBef>
                          <a:spcPts val="0"/>
                        </a:spcBef>
                        <a:spcAft>
                          <a:spcPts val="0"/>
                        </a:spcAft>
                        <a:buClr>
                          <a:srgbClr val="000000"/>
                        </a:buClr>
                        <a:buFont typeface="Arial"/>
                        <a:buNone/>
                      </a:pPr>
                      <a:r>
                        <a:rPr lang="en-US" sz="1100" b="0" i="0" u="none" strike="noStrike" cap="none" dirty="0">
                          <a:solidFill>
                            <a:schemeClr val="dk1"/>
                          </a:solidFill>
                          <a:latin typeface="Manrope SemiBold"/>
                          <a:ea typeface="Inter"/>
                          <a:cs typeface="Inter"/>
                          <a:sym typeface="Inter"/>
                        </a:rPr>
                        <a:t>Five Lowest</a:t>
                      </a:r>
                      <a:endParaRPr sz="1100" b="0" i="0" u="none" strike="noStrike" cap="none" dirty="0">
                        <a:solidFill>
                          <a:schemeClr val="dk1"/>
                        </a:solidFill>
                        <a:latin typeface="Manrope SemiBold"/>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bg2"/>
                    </a:solidFill>
                  </a:tcPr>
                </a:tc>
                <a:tc hMerge="1">
                  <a:txBody>
                    <a:bodyPr/>
                    <a:lstStyle/>
                    <a:p>
                      <a:endParaRPr lang="en-US"/>
                    </a:p>
                  </a:txBody>
                  <a:tcPr/>
                </a:tc>
                <a:extLst>
                  <a:ext uri="{0D108BD9-81ED-4DB2-BD59-A6C34878D82A}">
                    <a16:rowId xmlns:a16="http://schemas.microsoft.com/office/drawing/2014/main" val="3343772768"/>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Mississippi</a:t>
                      </a: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$61,361</a:t>
                      </a: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51017491"/>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Arkansas</a:t>
                      </a: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$61,492</a:t>
                      </a: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1659252546"/>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South Carolina</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$62,105</a:t>
                      </a:r>
                      <a:endParaRPr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477731341"/>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Tennessee</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$62,871</a:t>
                      </a:r>
                      <a:endParaRPr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285329782"/>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Texas</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$64,795</a:t>
                      </a:r>
                      <a:endParaRPr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547551760"/>
                  </a:ext>
                </a:extLst>
              </a:tr>
            </a:tbl>
          </a:graphicData>
        </a:graphic>
      </p:graphicFrame>
      <p:pic>
        <p:nvPicPr>
          <p:cNvPr id="6" name="Picture 5">
            <a:extLst>
              <a:ext uri="{FF2B5EF4-FFF2-40B4-BE49-F238E27FC236}">
                <a16:creationId xmlns:a16="http://schemas.microsoft.com/office/drawing/2014/main" id="{4A76AFB6-6EEE-F628-5CFD-81021545A05A}"/>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Lst>
          </a:blip>
          <a:stretch>
            <a:fillRect/>
          </a:stretch>
        </p:blipFill>
        <p:spPr>
          <a:xfrm>
            <a:off x="3314136" y="1239024"/>
            <a:ext cx="4752272" cy="1551814"/>
          </a:xfrm>
          <a:prstGeom prst="rect">
            <a:avLst/>
          </a:prstGeom>
        </p:spPr>
      </p:pic>
      <p:pic>
        <p:nvPicPr>
          <p:cNvPr id="9" name="Picture 8">
            <a:extLst>
              <a:ext uri="{FF2B5EF4-FFF2-40B4-BE49-F238E27FC236}">
                <a16:creationId xmlns:a16="http://schemas.microsoft.com/office/drawing/2014/main" id="{451A3740-5B86-0CFD-1DF5-7C45124BA03C}"/>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7200"/>
                    </a14:imgEffect>
                  </a14:imgLayer>
                </a14:imgProps>
              </a:ext>
            </a:extLst>
          </a:blip>
          <a:stretch>
            <a:fillRect/>
          </a:stretch>
        </p:blipFill>
        <p:spPr>
          <a:xfrm>
            <a:off x="3314136" y="2790839"/>
            <a:ext cx="4752272" cy="2170852"/>
          </a:xfrm>
          <a:prstGeom prst="rect">
            <a:avLst/>
          </a:prstGeom>
        </p:spPr>
      </p:pic>
      <p:pic>
        <p:nvPicPr>
          <p:cNvPr id="14" name="Picture 13">
            <a:extLst>
              <a:ext uri="{FF2B5EF4-FFF2-40B4-BE49-F238E27FC236}">
                <a16:creationId xmlns:a16="http://schemas.microsoft.com/office/drawing/2014/main" id="{AC016241-7561-D3D6-9A53-97F1A5A3B32E}"/>
              </a:ext>
            </a:extLst>
          </p:cNvPr>
          <p:cNvPicPr>
            <a:picLocks noChangeAspect="1"/>
          </p:cNvPicPr>
          <p:nvPr/>
        </p:nvPicPr>
        <p:blipFill>
          <a:blip r:embed="rId6"/>
          <a:stretch>
            <a:fillRect/>
          </a:stretch>
        </p:blipFill>
        <p:spPr>
          <a:xfrm>
            <a:off x="7432369" y="2904704"/>
            <a:ext cx="634039" cy="182896"/>
          </a:xfrm>
          <a:prstGeom prst="rect">
            <a:avLst/>
          </a:prstGeom>
        </p:spPr>
      </p:pic>
    </p:spTree>
    <p:extLst>
      <p:ext uri="{BB962C8B-B14F-4D97-AF65-F5344CB8AC3E}">
        <p14:creationId xmlns:p14="http://schemas.microsoft.com/office/powerpoint/2010/main" val="1859118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0C1F-6AB4-C82C-A617-B1C6F3C18C5F}"/>
              </a:ext>
            </a:extLst>
          </p:cNvPr>
          <p:cNvSpPr>
            <a:spLocks noGrp="1"/>
          </p:cNvSpPr>
          <p:nvPr>
            <p:ph type="title"/>
          </p:nvPr>
        </p:nvSpPr>
        <p:spPr>
          <a:xfrm>
            <a:off x="713250" y="181810"/>
            <a:ext cx="7717500" cy="708000"/>
          </a:xfrm>
        </p:spPr>
        <p:txBody>
          <a:bodyPr/>
          <a:lstStyle/>
          <a:p>
            <a:r>
              <a:rPr lang="en-US" dirty="0"/>
              <a:t>DATA ANALYSIS</a:t>
            </a:r>
          </a:p>
        </p:txBody>
      </p:sp>
      <p:sp>
        <p:nvSpPr>
          <p:cNvPr id="3" name="Text Placeholder 2">
            <a:extLst>
              <a:ext uri="{FF2B5EF4-FFF2-40B4-BE49-F238E27FC236}">
                <a16:creationId xmlns:a16="http://schemas.microsoft.com/office/drawing/2014/main" id="{344EE4C5-10A3-E79C-6581-CA131524B015}"/>
              </a:ext>
            </a:extLst>
          </p:cNvPr>
          <p:cNvSpPr>
            <a:spLocks noGrp="1"/>
          </p:cNvSpPr>
          <p:nvPr>
            <p:ph type="body" idx="1"/>
          </p:nvPr>
        </p:nvSpPr>
        <p:spPr>
          <a:xfrm>
            <a:off x="1076400" y="889810"/>
            <a:ext cx="6991200" cy="323698"/>
          </a:xfrm>
          <a:solidFill>
            <a:schemeClr val="accent1"/>
          </a:solidFill>
          <a:ln w="28575">
            <a:solidFill>
              <a:schemeClr val="tx1"/>
            </a:solidFill>
          </a:ln>
        </p:spPr>
        <p:txBody>
          <a:bodyPr lIns="0" tIns="18288" rIns="0" bIns="18288" anchor="ctr" anchorCtr="0"/>
          <a:lstStyle/>
          <a:p>
            <a:pPr marL="146050" indent="0" algn="ctr">
              <a:buNone/>
            </a:pPr>
            <a:r>
              <a:rPr lang="en-US" dirty="0">
                <a:solidFill>
                  <a:schemeClr val="lt1"/>
                </a:solidFill>
                <a:latin typeface="Manrope SemiBold"/>
              </a:rPr>
              <a:t>Average </a:t>
            </a:r>
            <a:r>
              <a:rPr lang="en-US" dirty="0">
                <a:solidFill>
                  <a:schemeClr val="lt1"/>
                </a:solidFill>
                <a:latin typeface="Manrope SemiBold"/>
                <a:sym typeface="Arial"/>
              </a:rPr>
              <a:t>Annual Household Profit or Loss</a:t>
            </a:r>
          </a:p>
        </p:txBody>
      </p:sp>
      <p:graphicFrame>
        <p:nvGraphicFramePr>
          <p:cNvPr id="4" name="Table 3">
            <a:extLst>
              <a:ext uri="{FF2B5EF4-FFF2-40B4-BE49-F238E27FC236}">
                <a16:creationId xmlns:a16="http://schemas.microsoft.com/office/drawing/2014/main" id="{F44CE749-E714-5FDA-9251-9C802C8AA801}"/>
              </a:ext>
            </a:extLst>
          </p:cNvPr>
          <p:cNvGraphicFramePr>
            <a:graphicFrameLocks noGrp="1"/>
          </p:cNvGraphicFramePr>
          <p:nvPr>
            <p:extLst>
              <p:ext uri="{D42A27DB-BD31-4B8C-83A1-F6EECF244321}">
                <p14:modId xmlns:p14="http://schemas.microsoft.com/office/powerpoint/2010/main" val="3214270037"/>
              </p:ext>
            </p:extLst>
          </p:nvPr>
        </p:nvGraphicFramePr>
        <p:xfrm>
          <a:off x="1076399" y="1213507"/>
          <a:ext cx="2214331" cy="3748186"/>
        </p:xfrm>
        <a:graphic>
          <a:graphicData uri="http://schemas.openxmlformats.org/drawingml/2006/table">
            <a:tbl>
              <a:tblPr>
                <a:noFill/>
                <a:tableStyleId>{12FA1D6E-8636-455D-A418-5501285620D3}</a:tableStyleId>
              </a:tblPr>
              <a:tblGrid>
                <a:gridCol w="1307305">
                  <a:extLst>
                    <a:ext uri="{9D8B030D-6E8A-4147-A177-3AD203B41FA5}">
                      <a16:colId xmlns:a16="http://schemas.microsoft.com/office/drawing/2014/main" val="3464300752"/>
                    </a:ext>
                  </a:extLst>
                </a:gridCol>
                <a:gridCol w="907026">
                  <a:extLst>
                    <a:ext uri="{9D8B030D-6E8A-4147-A177-3AD203B41FA5}">
                      <a16:colId xmlns:a16="http://schemas.microsoft.com/office/drawing/2014/main" val="692462147"/>
                    </a:ext>
                  </a:extLst>
                </a:gridCol>
              </a:tblGrid>
              <a:tr h="288322">
                <a:tc>
                  <a:txBody>
                    <a:bodyPr/>
                    <a:lstStyle/>
                    <a:p>
                      <a:pPr marL="0" lvl="0" indent="0" algn="ctr" rtl="0">
                        <a:spcBef>
                          <a:spcPts val="0"/>
                        </a:spcBef>
                        <a:spcAft>
                          <a:spcPts val="0"/>
                        </a:spcAft>
                        <a:buNone/>
                      </a:pPr>
                      <a:r>
                        <a:rPr lang="en" sz="1100" dirty="0">
                          <a:solidFill>
                            <a:schemeClr val="dk1"/>
                          </a:solidFill>
                          <a:latin typeface="Manrope SemiBold"/>
                          <a:ea typeface="Manrope SemiBold"/>
                          <a:cs typeface="Manrope SemiBold"/>
                          <a:sym typeface="Manrope SemiBold"/>
                        </a:rPr>
                        <a:t>State</a:t>
                      </a:r>
                      <a:endParaRPr sz="1100" dirty="0">
                        <a:solidFill>
                          <a:schemeClr val="dk1"/>
                        </a:solidFill>
                        <a:latin typeface="Manrope SemiBold"/>
                        <a:ea typeface="Manrope SemiBold"/>
                        <a:cs typeface="Manrope SemiBold"/>
                        <a:sym typeface="Manrope SemiBold"/>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tx2"/>
                    </a:solidFill>
                  </a:tcPr>
                </a:tc>
                <a:tc>
                  <a:txBody>
                    <a:bodyPr/>
                    <a:lstStyle/>
                    <a:p>
                      <a:pPr marL="0" lvl="0" indent="0" algn="ctr" rtl="0">
                        <a:spcBef>
                          <a:spcPts val="0"/>
                        </a:spcBef>
                        <a:spcAft>
                          <a:spcPts val="0"/>
                        </a:spcAft>
                        <a:buNone/>
                      </a:pPr>
                      <a:r>
                        <a:rPr lang="en" sz="1100" dirty="0">
                          <a:solidFill>
                            <a:schemeClr val="dk1"/>
                          </a:solidFill>
                          <a:latin typeface="Manrope SemiBold"/>
                          <a:ea typeface="Manrope SemiBold"/>
                          <a:cs typeface="Manrope SemiBold"/>
                          <a:sym typeface="Manrope SemiBold"/>
                        </a:rPr>
                        <a:t>Profit/Loss</a:t>
                      </a:r>
                      <a:endParaRPr sz="1100" dirty="0">
                        <a:solidFill>
                          <a:schemeClr val="dk1"/>
                        </a:solidFill>
                        <a:latin typeface="Manrope SemiBold"/>
                        <a:ea typeface="Manrope SemiBold"/>
                        <a:cs typeface="Manrope SemiBold"/>
                        <a:sym typeface="Manrope SemiBold"/>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solidFill>
                      <a:schemeClr val="tx2"/>
                    </a:solidFill>
                  </a:tcPr>
                </a:tc>
                <a:extLst>
                  <a:ext uri="{0D108BD9-81ED-4DB2-BD59-A6C34878D82A}">
                    <a16:rowId xmlns:a16="http://schemas.microsoft.com/office/drawing/2014/main" val="4067732079"/>
                  </a:ext>
                </a:extLst>
              </a:tr>
              <a:tr h="288322">
                <a:tc gridSpan="2">
                  <a:txBody>
                    <a:bodyPr/>
                    <a:lstStyle/>
                    <a:p>
                      <a:pPr marL="0" lvl="0" indent="0" algn="ctr" rtl="0">
                        <a:spcBef>
                          <a:spcPts val="0"/>
                        </a:spcBef>
                        <a:spcAft>
                          <a:spcPts val="0"/>
                        </a:spcAft>
                        <a:buNone/>
                      </a:pPr>
                      <a:r>
                        <a:rPr lang="en-US" sz="1100" dirty="0">
                          <a:solidFill>
                            <a:schemeClr val="dk1"/>
                          </a:solidFill>
                          <a:latin typeface="Manrope SemiBold"/>
                          <a:ea typeface="Manrope SemiBold"/>
                          <a:cs typeface="Manrope SemiBold"/>
                          <a:sym typeface="Manrope SemiBold"/>
                        </a:rPr>
                        <a:t>Five Highest</a:t>
                      </a:r>
                      <a:endParaRPr sz="1100" dirty="0">
                        <a:solidFill>
                          <a:schemeClr val="dk1"/>
                        </a:solidFill>
                        <a:latin typeface="Manrope SemiBold"/>
                        <a:ea typeface="Manrope SemiBold"/>
                        <a:cs typeface="Manrope SemiBold"/>
                        <a:sym typeface="Manrope SemiBold"/>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bg2"/>
                    </a:solidFill>
                  </a:tcPr>
                </a:tc>
                <a:tc hMerge="1">
                  <a:txBody>
                    <a:bodyPr/>
                    <a:lstStyle/>
                    <a:p>
                      <a:endParaRPr lang="en-US"/>
                    </a:p>
                  </a:txBody>
                  <a:tcPr/>
                </a:tc>
                <a:extLst>
                  <a:ext uri="{0D108BD9-81ED-4DB2-BD59-A6C34878D82A}">
                    <a16:rowId xmlns:a16="http://schemas.microsoft.com/office/drawing/2014/main" val="4236210116"/>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Rhode Island</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a:solidFill>
                            <a:schemeClr val="dk1"/>
                          </a:solidFill>
                          <a:latin typeface="Inter"/>
                          <a:ea typeface="Inter"/>
                          <a:cs typeface="Inter"/>
                          <a:sym typeface="Inter"/>
                        </a:rPr>
                        <a:t>$17,640</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785509309"/>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Maryland</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a:solidFill>
                            <a:schemeClr val="dk1"/>
                          </a:solidFill>
                          <a:latin typeface="Inter"/>
                          <a:ea typeface="Inter"/>
                          <a:cs typeface="Inter"/>
                          <a:sym typeface="Inter"/>
                        </a:rPr>
                        <a:t>$17,137</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3006439154"/>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New Hampshire</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$14,397</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3039823095"/>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North Dakota</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$14,171</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656929382"/>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Connecticut</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$13,215</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514942463"/>
                  </a:ext>
                </a:extLst>
              </a:tr>
              <a:tr h="288322">
                <a:tc gridSpan="2">
                  <a:txBody>
                    <a:bodyPr/>
                    <a:lstStyle/>
                    <a:p>
                      <a:pPr marL="0" marR="0" lvl="0" indent="0" algn="ctr" rtl="0">
                        <a:lnSpc>
                          <a:spcPct val="100000"/>
                        </a:lnSpc>
                        <a:spcBef>
                          <a:spcPts val="0"/>
                        </a:spcBef>
                        <a:spcAft>
                          <a:spcPts val="0"/>
                        </a:spcAft>
                        <a:buClr>
                          <a:srgbClr val="000000"/>
                        </a:buClr>
                        <a:buFont typeface="Arial"/>
                        <a:buNone/>
                      </a:pPr>
                      <a:r>
                        <a:rPr lang="en-US" sz="1100" b="0" i="0" u="none" strike="noStrike" cap="none" dirty="0">
                          <a:solidFill>
                            <a:schemeClr val="dk1"/>
                          </a:solidFill>
                          <a:latin typeface="Manrope SemiBold"/>
                          <a:ea typeface="Inter"/>
                          <a:cs typeface="Inter"/>
                          <a:sym typeface="Inter"/>
                        </a:rPr>
                        <a:t>Five Lowest</a:t>
                      </a:r>
                      <a:endParaRPr sz="1100" b="0" i="0" u="none" strike="noStrike" cap="none" dirty="0">
                        <a:solidFill>
                          <a:schemeClr val="dk1"/>
                        </a:solidFill>
                        <a:latin typeface="Manrope SemiBold"/>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solidFill>
                      <a:schemeClr val="bg2"/>
                    </a:solidFill>
                  </a:tcPr>
                </a:tc>
                <a:tc hMerge="1">
                  <a:txBody>
                    <a:bodyPr/>
                    <a:lstStyle/>
                    <a:p>
                      <a:endParaRPr lang="en-US"/>
                    </a:p>
                  </a:txBody>
                  <a:tcPr/>
                </a:tc>
                <a:extLst>
                  <a:ext uri="{0D108BD9-81ED-4DB2-BD59-A6C34878D82A}">
                    <a16:rowId xmlns:a16="http://schemas.microsoft.com/office/drawing/2014/main" val="3343772768"/>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West Virginia</a:t>
                      </a: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rgbClr val="FF0000"/>
                          </a:solidFill>
                          <a:latin typeface="Inter"/>
                          <a:ea typeface="Inter"/>
                          <a:cs typeface="Inter"/>
                          <a:sym typeface="Inter"/>
                        </a:rPr>
                        <a:t>-$18,303</a:t>
                      </a:r>
                      <a:endParaRPr lang="en-US"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51017491"/>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Arizona</a:t>
                      </a: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rgbClr val="FF0000"/>
                          </a:solidFill>
                          <a:latin typeface="Inter"/>
                          <a:ea typeface="Inter"/>
                          <a:cs typeface="Inter"/>
                          <a:sym typeface="Inter"/>
                        </a:rPr>
                        <a:t>-$16,324</a:t>
                      </a:r>
                      <a:endParaRPr lang="en-US"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1659252546"/>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Oregon</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a:solidFill>
                            <a:srgbClr val="FF0000"/>
                          </a:solidFill>
                          <a:latin typeface="Inter"/>
                          <a:ea typeface="Inter"/>
                          <a:cs typeface="Inter"/>
                          <a:sym typeface="Inter"/>
                        </a:rPr>
                        <a:t>-$15,585</a:t>
                      </a:r>
                      <a:endParaRPr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477731341"/>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Alabama</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rgbClr val="FF0000"/>
                          </a:solidFill>
                          <a:latin typeface="Inter"/>
                          <a:ea typeface="Inter"/>
                          <a:cs typeface="Inter"/>
                          <a:sym typeface="Inter"/>
                        </a:rPr>
                        <a:t>-$10,868</a:t>
                      </a:r>
                      <a:endParaRPr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3285329782"/>
                  </a:ext>
                </a:extLst>
              </a:tr>
              <a:tr h="288322">
                <a:tc>
                  <a:txBody>
                    <a:bodyPr/>
                    <a:lstStyle/>
                    <a:p>
                      <a:pPr marL="0" lvl="0" indent="0" algn="ctr" rtl="0">
                        <a:spcBef>
                          <a:spcPts val="1000"/>
                        </a:spcBef>
                        <a:spcAft>
                          <a:spcPts val="0"/>
                        </a:spcAft>
                        <a:buNone/>
                      </a:pPr>
                      <a:r>
                        <a:rPr lang="en-US" sz="1100" dirty="0">
                          <a:solidFill>
                            <a:schemeClr val="dk1"/>
                          </a:solidFill>
                          <a:latin typeface="Inter"/>
                          <a:ea typeface="Inter"/>
                          <a:cs typeface="Inter"/>
                          <a:sym typeface="Inter"/>
                        </a:rPr>
                        <a:t>New Mexico</a:t>
                      </a:r>
                      <a:endParaRPr sz="1100" dirty="0">
                        <a:solidFill>
                          <a:schemeClr val="dk1"/>
                        </a:solidFill>
                        <a:latin typeface="Inter"/>
                        <a:ea typeface="Inter"/>
                        <a:cs typeface="Inter"/>
                        <a:sym typeface="Inter"/>
                      </a:endParaRPr>
                    </a:p>
                  </a:txBody>
                  <a:tcPr marL="0" marR="0" marT="36576" marB="36576" anchor="ctr">
                    <a:lnL w="28575" cap="flat" cmpd="sng">
                      <a:solidFill>
                        <a:schemeClr val="dk1"/>
                      </a:solidFill>
                      <a:prstDash val="solid"/>
                      <a:round/>
                      <a:headEnd type="none" w="sm" len="sm"/>
                      <a:tailEnd type="none" w="sm" len="sm"/>
                    </a:lnL>
                    <a:lnR w="28575" cap="flat" cmpd="sng" algn="ctr">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1000"/>
                        </a:spcBef>
                        <a:spcAft>
                          <a:spcPts val="0"/>
                        </a:spcAft>
                        <a:buNone/>
                      </a:pPr>
                      <a:r>
                        <a:rPr lang="en-US" sz="1100" dirty="0">
                          <a:solidFill>
                            <a:srgbClr val="FF0000"/>
                          </a:solidFill>
                          <a:latin typeface="Inter"/>
                          <a:ea typeface="Inter"/>
                          <a:cs typeface="Inter"/>
                          <a:sym typeface="Inter"/>
                        </a:rPr>
                        <a:t>-$10,322</a:t>
                      </a:r>
                      <a:endParaRPr sz="1100" dirty="0">
                        <a:solidFill>
                          <a:schemeClr val="dk1"/>
                        </a:solidFill>
                        <a:latin typeface="Inter"/>
                        <a:ea typeface="Inter"/>
                        <a:cs typeface="Inter"/>
                        <a:sym typeface="Inter"/>
                      </a:endParaRPr>
                    </a:p>
                  </a:txBody>
                  <a:tcPr marL="0" marR="0" marT="36576" marB="36576" anchor="ctr">
                    <a:lnL w="28575" cap="flat" cmpd="sng" algn="ctr">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extLst>
                  <a:ext uri="{0D108BD9-81ED-4DB2-BD59-A6C34878D82A}">
                    <a16:rowId xmlns:a16="http://schemas.microsoft.com/office/drawing/2014/main" val="1547551760"/>
                  </a:ext>
                </a:extLst>
              </a:tr>
            </a:tbl>
          </a:graphicData>
        </a:graphic>
      </p:graphicFrame>
      <p:pic>
        <p:nvPicPr>
          <p:cNvPr id="7" name="Picture 6">
            <a:extLst>
              <a:ext uri="{FF2B5EF4-FFF2-40B4-BE49-F238E27FC236}">
                <a16:creationId xmlns:a16="http://schemas.microsoft.com/office/drawing/2014/main" id="{8BB837D8-7A0D-D221-E904-75154AD0025E}"/>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Lst>
          </a:blip>
          <a:stretch>
            <a:fillRect/>
          </a:stretch>
        </p:blipFill>
        <p:spPr>
          <a:xfrm>
            <a:off x="3313086" y="2824712"/>
            <a:ext cx="4753321" cy="2136978"/>
          </a:xfrm>
          <a:prstGeom prst="rect">
            <a:avLst/>
          </a:prstGeom>
        </p:spPr>
      </p:pic>
      <p:pic>
        <p:nvPicPr>
          <p:cNvPr id="9" name="Picture 8">
            <a:extLst>
              <a:ext uri="{FF2B5EF4-FFF2-40B4-BE49-F238E27FC236}">
                <a16:creationId xmlns:a16="http://schemas.microsoft.com/office/drawing/2014/main" id="{37A1DCE7-7372-7C08-7398-A9AD4B1FE46F}"/>
              </a:ext>
            </a:extLst>
          </p:cNvPr>
          <p:cNvPicPr>
            <a:picLocks noChangeAspect="1"/>
          </p:cNvPicPr>
          <p:nvPr/>
        </p:nvPicPr>
        <p:blipFill>
          <a:blip r:embed="rId4"/>
          <a:stretch>
            <a:fillRect/>
          </a:stretch>
        </p:blipFill>
        <p:spPr>
          <a:xfrm>
            <a:off x="7432368" y="2898608"/>
            <a:ext cx="634039" cy="188992"/>
          </a:xfrm>
          <a:prstGeom prst="rect">
            <a:avLst/>
          </a:prstGeom>
        </p:spPr>
      </p:pic>
      <p:pic>
        <p:nvPicPr>
          <p:cNvPr id="16" name="Picture 15">
            <a:extLst>
              <a:ext uri="{FF2B5EF4-FFF2-40B4-BE49-F238E27FC236}">
                <a16:creationId xmlns:a16="http://schemas.microsoft.com/office/drawing/2014/main" id="{B1946CBD-C1D8-5D66-CE6D-22040F2B895C}"/>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7200"/>
                    </a14:imgEffect>
                  </a14:imgLayer>
                </a14:imgProps>
              </a:ext>
            </a:extLst>
          </a:blip>
          <a:stretch>
            <a:fillRect/>
          </a:stretch>
        </p:blipFill>
        <p:spPr>
          <a:xfrm>
            <a:off x="3313086" y="1244344"/>
            <a:ext cx="4753320" cy="1580367"/>
          </a:xfrm>
          <a:prstGeom prst="rect">
            <a:avLst/>
          </a:prstGeom>
        </p:spPr>
      </p:pic>
    </p:spTree>
    <p:extLst>
      <p:ext uri="{BB962C8B-B14F-4D97-AF65-F5344CB8AC3E}">
        <p14:creationId xmlns:p14="http://schemas.microsoft.com/office/powerpoint/2010/main" val="3597848414"/>
      </p:ext>
    </p:extLst>
  </p:cSld>
  <p:clrMapOvr>
    <a:masterClrMapping/>
  </p:clrMapOvr>
</p:sld>
</file>

<file path=ppt/theme/theme1.xml><?xml version="1.0" encoding="utf-8"?>
<a:theme xmlns:a="http://schemas.openxmlformats.org/drawingml/2006/main" name="Business Cost Analysis by Slidesgo">
  <a:themeElements>
    <a:clrScheme name="Simple Light">
      <a:dk1>
        <a:srgbClr val="261E17"/>
      </a:dk1>
      <a:lt1>
        <a:srgbClr val="F2EDE4"/>
      </a:lt1>
      <a:dk2>
        <a:srgbClr val="BFAD8A"/>
      </a:dk2>
      <a:lt2>
        <a:srgbClr val="8C7B23"/>
      </a:lt2>
      <a:accent1>
        <a:srgbClr val="154001"/>
      </a:accent1>
      <a:accent2>
        <a:srgbClr val="FFFFFF"/>
      </a:accent2>
      <a:accent3>
        <a:srgbClr val="FFFFFF"/>
      </a:accent3>
      <a:accent4>
        <a:srgbClr val="FFFFFF"/>
      </a:accent4>
      <a:accent5>
        <a:srgbClr val="FFFFFF"/>
      </a:accent5>
      <a:accent6>
        <a:srgbClr val="FFFFFF"/>
      </a:accent6>
      <a:hlink>
        <a:srgbClr val="261E1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1186</TotalTime>
  <Words>1343</Words>
  <Application>Microsoft Office PowerPoint</Application>
  <PresentationFormat>On-screen Show (16:9)</PresentationFormat>
  <Paragraphs>221</Paragraphs>
  <Slides>17</Slides>
  <Notes>6</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17</vt:i4>
      </vt:variant>
    </vt:vector>
  </HeadingPairs>
  <TitlesOfParts>
    <vt:vector size="27" baseType="lpstr">
      <vt:lpstr>Manrope SemiBold</vt:lpstr>
      <vt:lpstr>Wingdings</vt:lpstr>
      <vt:lpstr>Courier New</vt:lpstr>
      <vt:lpstr>Arial</vt:lpstr>
      <vt:lpstr>Inter</vt:lpstr>
      <vt:lpstr>Roboto</vt:lpstr>
      <vt:lpstr>Manrope Medium</vt:lpstr>
      <vt:lpstr>Business Cost Analysis by Slidesgo</vt:lpstr>
      <vt:lpstr>Packager Shell Object</vt:lpstr>
      <vt:lpstr>Package</vt:lpstr>
      <vt:lpstr>US Cost of Living Dataset Analysis</vt:lpstr>
      <vt:lpstr>TABLE OF CONTENTS</vt:lpstr>
      <vt:lpstr>CAPSTONE II PROJECT OVERVIEW</vt:lpstr>
      <vt:lpstr>CAPSTONE II PROJECT OVERVIEW</vt:lpstr>
      <vt:lpstr>CAPSTONE II PROJECT OVERVIEW</vt:lpstr>
      <vt:lpstr>DATASET ANALYSIS</vt:lpstr>
      <vt:lpstr>DATA ANALYSIS</vt:lpstr>
      <vt:lpstr>DATA ANALYSIS</vt:lpstr>
      <vt:lpstr>DATA ANALYSIS</vt:lpstr>
      <vt:lpstr>DATA ANALYSIS</vt:lpstr>
      <vt:lpstr>DATA ANALYSIS</vt:lpstr>
      <vt:lpstr>DATA ANALYSIS</vt:lpstr>
      <vt:lpstr>HYPOTHESES AND CONCLUSIONS</vt:lpstr>
      <vt:lpstr>HYPOTHESES AND CONCLUSIONS</vt:lpstr>
      <vt:lpstr>HYPOTHESES AND CONCLUSIONS</vt:lpstr>
      <vt:lpstr>APPENDIX - RSTUDIO, PYTHON, TABLEAU</vt:lpstr>
      <vt:lpstr>APPENDIX – RSTUDIO, PYTHON, TABLEAU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Josh Aldag</dc:creator>
  <cp:lastModifiedBy>Josh Aldag</cp:lastModifiedBy>
  <cp:revision>67</cp:revision>
  <dcterms:modified xsi:type="dcterms:W3CDTF">2024-10-22T15:02:09Z</dcterms:modified>
</cp:coreProperties>
</file>